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72" r:id="rId3"/>
    <p:sldId id="273" r:id="rId4"/>
    <p:sldId id="257" r:id="rId5"/>
    <p:sldId id="258" r:id="rId6"/>
    <p:sldId id="274" r:id="rId7"/>
    <p:sldId id="275" r:id="rId8"/>
    <p:sldId id="259" r:id="rId9"/>
    <p:sldId id="260" r:id="rId10"/>
    <p:sldId id="278" r:id="rId11"/>
    <p:sldId id="271" r:id="rId12"/>
    <p:sldId id="270" r:id="rId13"/>
    <p:sldId id="261" r:id="rId14"/>
    <p:sldId id="262" r:id="rId15"/>
    <p:sldId id="276" r:id="rId16"/>
    <p:sldId id="263" r:id="rId17"/>
    <p:sldId id="264" r:id="rId18"/>
    <p:sldId id="265" r:id="rId19"/>
    <p:sldId id="266" r:id="rId20"/>
    <p:sldId id="267" r:id="rId21"/>
    <p:sldId id="277" r:id="rId22"/>
    <p:sldId id="268" r:id="rId23"/>
    <p:sldId id="269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>
        <p:scale>
          <a:sx n="91" d="100"/>
          <a:sy n="91" d="100"/>
        </p:scale>
        <p:origin x="523" y="-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9611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71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852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760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67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705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077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638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04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4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898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105ED-CDB8-4752-B39D-23D68B5003D7}" type="datetimeFigureOut">
              <a:rPr lang="en-IN" smtClean="0"/>
              <a:t>31-03-2023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4EA5-2E6B-47A7-8EE5-DF43CBD9376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91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DD78-2964-1046-A4E9-0A60E85126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830762"/>
          </a:xfrm>
        </p:spPr>
        <p:txBody>
          <a:bodyPr/>
          <a:lstStyle/>
          <a:p>
            <a:r>
              <a:rPr lang="en-IN" dirty="0"/>
              <a:t>TECH SAVVY &amp; ETHICALLY SMART RAD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1F1CB-E4B8-A1BE-D18C-2595EAD71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096871"/>
            <a:ext cx="8673427" cy="1131982"/>
          </a:xfrm>
        </p:spPr>
        <p:txBody>
          <a:bodyPr/>
          <a:lstStyle/>
          <a:p>
            <a:r>
              <a:rPr lang="en-IN" dirty="0"/>
              <a:t>MAAME FOSUA AMPOFO</a:t>
            </a:r>
          </a:p>
          <a:p>
            <a:r>
              <a:rPr lang="en-IN" dirty="0"/>
              <a:t>GSR ZONAL CONFERENCE, </a:t>
            </a:r>
          </a:p>
          <a:p>
            <a:r>
              <a:rPr lang="en-IN" dirty="0"/>
              <a:t>1</a:t>
            </a:r>
            <a:r>
              <a:rPr lang="en-IN" baseline="30000" dirty="0"/>
              <a:t>ST</a:t>
            </a:r>
            <a:r>
              <a:rPr lang="en-IN" dirty="0"/>
              <a:t> APRIL 2023</a:t>
            </a:r>
          </a:p>
        </p:txBody>
      </p:sp>
      <p:sp>
        <p:nvSpPr>
          <p:cNvPr id="4" name="AutoShape 2" descr="MAMMOVISTA B.smart - Siemens Healthineers Greece">
            <a:extLst>
              <a:ext uri="{FF2B5EF4-FFF2-40B4-BE49-F238E27FC236}">
                <a16:creationId xmlns:a16="http://schemas.microsoft.com/office/drawing/2014/main" id="{9EF234B6-1AE6-1C99-C71B-34DD67DA6E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703645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A2CFCEF5-3403-2216-1E1E-E283FA6B1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485" y="2851754"/>
            <a:ext cx="3955834" cy="29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BD2387BF-3524-F6DA-6986-91E40D98D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18" y="170896"/>
            <a:ext cx="4178423" cy="235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>
            <a:extLst>
              <a:ext uri="{FF2B5EF4-FFF2-40B4-BE49-F238E27FC236}">
                <a16:creationId xmlns:a16="http://schemas.microsoft.com/office/drawing/2014/main" id="{376495C7-6AFA-C6D4-3D0F-56C13A0645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" name="AutoShape 10">
            <a:extLst>
              <a:ext uri="{FF2B5EF4-FFF2-40B4-BE49-F238E27FC236}">
                <a16:creationId xmlns:a16="http://schemas.microsoft.com/office/drawing/2014/main" id="{EC9CA427-E062-2D86-5053-CF69FF104F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88962" y="1740023"/>
            <a:ext cx="3955833" cy="214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AutoShape 14">
            <a:extLst>
              <a:ext uri="{FF2B5EF4-FFF2-40B4-BE49-F238E27FC236}">
                <a16:creationId xmlns:a16="http://schemas.microsoft.com/office/drawing/2014/main" id="{F14B73D7-CB96-3C41-2B6D-C3570CABDA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098767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0ABA5-F5B8-8236-36CB-C2500831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ABUSE OF POWER, what does it mean?  </a:t>
            </a:r>
          </a:p>
        </p:txBody>
      </p:sp>
      <p:pic>
        <p:nvPicPr>
          <p:cNvPr id="2050" name="Picture 2" descr="Harassment: It's about abuse of power - American Nurse Today">
            <a:extLst>
              <a:ext uri="{FF2B5EF4-FFF2-40B4-BE49-F238E27FC236}">
                <a16:creationId xmlns:a16="http://schemas.microsoft.com/office/drawing/2014/main" id="{36AC0ADE-4538-C1CC-D4BC-1C5A468D76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8064" y="659338"/>
            <a:ext cx="3707605" cy="250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buse of power Quotes. QuotesGram">
            <a:extLst>
              <a:ext uri="{FF2B5EF4-FFF2-40B4-BE49-F238E27FC236}">
                <a16:creationId xmlns:a16="http://schemas.microsoft.com/office/drawing/2014/main" id="{DA0FD331-125B-30AA-D2AE-F644ECD2A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525" y="3866642"/>
            <a:ext cx="3279144" cy="2509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803254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32DB7-DCA6-C7CA-4B31-8CC3F8F98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not abuse the power entrusted in you as a professional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F5588-ACC0-030B-26A2-3237E0F3B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69576"/>
            <a:ext cx="6281873" cy="5182232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Abuse of power is</a:t>
            </a:r>
            <a:r>
              <a:rPr lang="en-US" sz="28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the misuse of our position as professionals to take unjust advantage of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i.e. physically, emotionally financially and sexually</a:t>
            </a:r>
          </a:p>
          <a:p>
            <a:pPr marL="0" indent="0">
              <a:buNone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8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Condescending reactions to patients questions.</a:t>
            </a:r>
          </a:p>
          <a:p>
            <a:pPr marL="0" indent="0">
              <a:buNone/>
            </a:pPr>
            <a:endParaRPr lang="en-US" sz="2800" i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Replace therapeutic/diagnostic goals with exploitative goals, sexual or otherwise</a:t>
            </a:r>
            <a:r>
              <a:rPr lang="en-US" sz="280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.</a:t>
            </a:r>
            <a:endParaRPr lang="en-IN" sz="2800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097351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C5A7-6525-AD9A-C0DA-FC2DA8A7C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the principles of justification, optimization and ALARA.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A7E17-7D11-6610-EA43-519B1148E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As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 – Low 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As 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– Reasonably   </a:t>
            </a: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– Achievable 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935388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28CF-CECE-A211-103C-12C62D5C51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 and maintain patient privacy and confidentiality at all times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A6C6D-25F2-41C6-3361-700CA2163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498" y="1295701"/>
            <a:ext cx="7044347" cy="48251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Cover patient properly during examination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ultrasound examinations, area under examination must be exposed in a dignifying manner.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not walk in and out of the changing room when patient is changing.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66367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45DB6-E1B0-FD8E-4F52-D3C8633D9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026" y="-1245353"/>
            <a:ext cx="10058400" cy="1450757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C56EA-7FAD-A200-8FFB-52C92A4B0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 to patients details must be limited to only relevant people.</a:t>
            </a:r>
          </a:p>
          <a:p>
            <a:pPr marL="0" indent="0">
              <a:buNone/>
            </a:pP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Minimize the number of staff moving in and out of examination room whiles patient is in there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BEB3F-E96D-891E-D3E7-16759BD0D7BB}"/>
              </a:ext>
            </a:extLst>
          </p:cNvPr>
          <p:cNvSpPr txBox="1"/>
          <p:nvPr/>
        </p:nvSpPr>
        <p:spPr>
          <a:xfrm>
            <a:off x="681135" y="2164702"/>
            <a:ext cx="38348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 and maintain patient privacy and confidentiality at all times</a:t>
            </a:r>
            <a:endParaRPr lang="en-I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918993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6FB1-B313-632B-98C0-E876D4D89F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60645" y="704850"/>
            <a:ext cx="8100980" cy="5248275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/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Facilitate and support the free and informed choices of patients, families, or caregivers, including decisions to refuse or withdraw from imaging and/or treatment. </a:t>
            </a:r>
            <a:endParaRPr lang="en-I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0415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52E0B-2C49-A594-B9AF-C5663AD2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097280" y="-102637"/>
            <a:ext cx="10058400" cy="21330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b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ECB44-E6CB-FEDC-8A63-D91DB5917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the principle of informed consent is upheld throughout the patient’s experience. 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8878AA-BD58-ADFA-2DB9-D3B08E358C64}"/>
              </a:ext>
            </a:extLst>
          </p:cNvPr>
          <p:cNvSpPr txBox="1"/>
          <p:nvPr/>
        </p:nvSpPr>
        <p:spPr>
          <a:xfrm>
            <a:off x="936165" y="2457721"/>
            <a:ext cx="33932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what stages in the examination do we need patients’ consent?</a:t>
            </a:r>
            <a:br>
              <a:rPr lang="en-IN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3872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F149-F0A4-F61D-2098-976EEBEEE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Do all patients deserve same treatment?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2CA12-C873-000E-ACA2-5288F12EC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 all individuals with respect and dignity.</a:t>
            </a:r>
          </a:p>
          <a:p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 care regardless of race, national or ethnic origin, colour, gender, sexual orientation, religious or political affiliation, age, type of illness, mental or physical ability.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3352135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FF7C8-09E0-31B6-8EF5-0F572D01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Provide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41DA4-9995-3DFD-414D-3D8C2493A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Educate patients, families, and caregivers by providing information that can be understood and used to make informed decisions about their care.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748251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00B97823-3079-1EDF-1691-20DB15F6B6AB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434" y="438275"/>
            <a:ext cx="3696679" cy="3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8AA6817D-4202-0687-EFD2-8382793C5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32" y="285875"/>
            <a:ext cx="4263058" cy="3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>
            <a:extLst>
              <a:ext uri="{FF2B5EF4-FFF2-40B4-BE49-F238E27FC236}">
                <a16:creationId xmlns:a16="http://schemas.microsoft.com/office/drawing/2014/main" id="{ACA16E7E-1DCB-D88D-A23B-93963A353D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106" name="Picture 10">
            <a:extLst>
              <a:ext uri="{FF2B5EF4-FFF2-40B4-BE49-F238E27FC236}">
                <a16:creationId xmlns:a16="http://schemas.microsoft.com/office/drawing/2014/main" id="{1C5AE14C-DEF4-C36B-5CF3-FD65C4F11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182" y="3581400"/>
            <a:ext cx="4263058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749403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10D4-29D1-D162-E235-98084C3A2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4000" b="1" dirty="0"/>
              <a:t>Answer Questions Honestly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425F0-728B-942F-6627-6C525ECE92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Seek  additional information or refer the patient to the most appropriate healthcare provider.</a:t>
            </a:r>
            <a:endParaRPr lang="en-IN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C2F295-C806-906E-9A5F-19812E5E5D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 questions fully and honestly within the limits of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knowledge, authority, and responsibility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850393401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F93D7-859A-7198-5C03-81D801F6F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 patients’ rights.</a:t>
            </a:r>
            <a:br>
              <a:rPr lang="en-IN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B2D78-35B6-A662-0036-1264ABB66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sz="3200" dirty="0"/>
          </a:p>
        </p:txBody>
      </p:sp>
      <p:sp>
        <p:nvSpPr>
          <p:cNvPr id="4" name="Flowchart: Sequential Access Storage 3">
            <a:extLst>
              <a:ext uri="{FF2B5EF4-FFF2-40B4-BE49-F238E27FC236}">
                <a16:creationId xmlns:a16="http://schemas.microsoft.com/office/drawing/2014/main" id="{6AC9F8EA-CC63-9C1B-4A5C-9B48D68EF29B}"/>
              </a:ext>
            </a:extLst>
          </p:cNvPr>
          <p:cNvSpPr/>
          <p:nvPr/>
        </p:nvSpPr>
        <p:spPr>
          <a:xfrm>
            <a:off x="4876800" y="1029149"/>
            <a:ext cx="7064188" cy="3695251"/>
          </a:xfrm>
          <a:prstGeom prst="flowChartMagneticTap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IN" sz="2400" dirty="0">
                <a:solidFill>
                  <a:schemeClr val="tx1"/>
                </a:solidFill>
              </a:rPr>
              <a:t>What rights of patients can you remember off head?</a:t>
            </a:r>
          </a:p>
          <a:p>
            <a:pPr marL="0" indent="0">
              <a:buNone/>
            </a:pPr>
            <a:endParaRPr lang="en-IN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IN" sz="2400" dirty="0">
                <a:solidFill>
                  <a:schemeClr val="tx1"/>
                </a:solidFill>
              </a:rPr>
              <a:t>Do you know the Patients Chatter</a:t>
            </a:r>
            <a:r>
              <a:rPr lang="en-IN" sz="1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54396365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1F794-9B91-DEA7-B495-269C05523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Facilitate patients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1BA8A-5CE4-40B8-A022-9F3496ED6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Collaborate and consult with patients, appropriate decision-makers, and healthcare providers to facilitate optimal patient care.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Does the patients’ history correspond to the request?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 cholecystitis being queried whiles Pelvic scan is requested?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4114699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2C730-70DF-24ED-8A42-DA7889F2A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 Something, Say Something</a:t>
            </a:r>
            <a:br>
              <a:rPr lang="en-IN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28916-50B0-3741-8142-A9FBF5D68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Intervene in circumstances of abuse or unsafe, incompetent, or unethical practice.</a:t>
            </a:r>
          </a:p>
          <a:p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722517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385BE-F2EF-0359-0A9C-111F259FDD9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955131" y="2327275"/>
            <a:ext cx="6281737" cy="2640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5400" dirty="0"/>
              <a:t>THANK YOU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B83DC6DD-0375-AC3A-99B1-87E377167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574" y="1171575"/>
            <a:ext cx="6067425" cy="451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4837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7F80-03DD-1DE8-CD27-0D5B0B21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Are you moving with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9C84-B477-948D-FA5D-C6582A9C0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Radiographers have always needed to embrace change.</a:t>
            </a:r>
          </a:p>
          <a:p>
            <a:endParaRPr lang="en-US" sz="2800" b="0" i="0" dirty="0">
              <a:solidFill>
                <a:srgbClr val="505050"/>
              </a:solidFill>
              <a:effectLst/>
              <a:latin typeface="helvetica" panose="020B0604020202020204" pitchFamily="34" charset="0"/>
            </a:endParaRPr>
          </a:p>
          <a:p>
            <a:r>
              <a:rPr lang="en-US" sz="2800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Radiography  is a rapidly advancing profession.</a:t>
            </a:r>
          </a:p>
          <a:p>
            <a:endParaRPr lang="en-US" sz="2800" b="0" i="0" dirty="0">
              <a:solidFill>
                <a:srgbClr val="505050"/>
              </a:solidFill>
              <a:effectLst/>
              <a:latin typeface="helvetica" panose="020B0604020202020204" pitchFamily="34" charset="0"/>
            </a:endParaRPr>
          </a:p>
          <a:p>
            <a:r>
              <a:rPr lang="en-US" sz="2800" b="0" i="0" dirty="0">
                <a:solidFill>
                  <a:srgbClr val="505050"/>
                </a:solidFill>
                <a:effectLst/>
                <a:latin typeface="helvetica" panose="020B0604020202020204" pitchFamily="34" charset="0"/>
              </a:rPr>
              <a:t> Flexibility is an essential attribute as new technology and ways of working are introduced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5233751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70AE-B929-DE1F-1DCF-AACE8B09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848" y="2465335"/>
            <a:ext cx="4287051" cy="2248708"/>
          </a:xfrm>
        </p:spPr>
        <p:txBody>
          <a:bodyPr/>
          <a:lstStyle/>
          <a:p>
            <a:r>
              <a:rPr lang="en-IN" dirty="0"/>
              <a:t>Do really know to day’s patient?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769FC-8784-7D24-38D6-A89972DE8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367" y="523294"/>
            <a:ext cx="7646633" cy="553840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Today’s patients are more sophisticated than a few decades ago.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more bold because;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know their rights                                                      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more access to information about their  illness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they know what to expect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they know where to seek redress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820373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C58CD-85A6-0CF9-CB1D-AEA13C02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know?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2EDF5-6164-AB48-556C-CE66B8A54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professionals we have Ethical duties towards;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Patient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health professional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68607625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1FF73-D441-ACAD-0B89-D122E2706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Duties to the Patient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4EEE4-2127-0F78-1F2F-BC334FE6B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patients’ best interest should be of primary importance.</a:t>
            </a:r>
            <a:endParaRPr lang="en-IN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682405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400FA-EA21-D504-6EAD-C9F335FB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 only the procedures for which you are Trained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78B73-5BDC-5CDC-504E-8DADB10FB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2800" dirty="0"/>
              <a:t>What have you been trained in?</a:t>
            </a:r>
          </a:p>
          <a:p>
            <a:r>
              <a:rPr lang="en-IN" sz="2800" dirty="0"/>
              <a:t>What are you proficient in?</a:t>
            </a:r>
          </a:p>
          <a:p>
            <a:r>
              <a:rPr lang="en-IN" sz="2800" dirty="0"/>
              <a:t>Will you need assistance in a procedure?</a:t>
            </a:r>
          </a:p>
          <a:p>
            <a:r>
              <a:rPr lang="en-IN" sz="2800" dirty="0"/>
              <a:t>Please seek help when necessary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427500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0D60-E650-6082-2880-BC38A965A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Advocate the most appropriate care for patients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A9398-D536-60AF-326C-64484EC10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that a patient entrusted to you receive the most appropriate care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354386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01E0B-53EE-72CF-D3A2-46256BA6D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prejudices must not affect professional relationship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1E8BD-BF88-E6F2-1334-2EA373A70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is  </a:t>
            </a:r>
            <a:r>
              <a:rPr lang="en-US" sz="18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differences in the quality of healthcare that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400" i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not due to access-related factors or clinical needs, preferences, and appropriateness of intervention.” </a:t>
            </a:r>
          </a:p>
          <a:p>
            <a:pPr marL="0" indent="0"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person’s level of poverty, education, religion, culture or race  should not affect the quality of care they receive from us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381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791</TotalTime>
  <Words>684</Words>
  <Application>Microsoft Office PowerPoint</Application>
  <PresentationFormat>Widescreen</PresentationFormat>
  <Paragraphs>99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Arial</vt:lpstr>
      <vt:lpstr>Calibri</vt:lpstr>
      <vt:lpstr>Calibri Light</vt:lpstr>
      <vt:lpstr>helvetica</vt:lpstr>
      <vt:lpstr>Rockwell</vt:lpstr>
      <vt:lpstr>Symbol</vt:lpstr>
      <vt:lpstr>Times New Roman</vt:lpstr>
      <vt:lpstr>Wingdings</vt:lpstr>
      <vt:lpstr>Atlas</vt:lpstr>
      <vt:lpstr>TECH SAVVY &amp; ETHICALLY SMART RAD</vt:lpstr>
      <vt:lpstr>PowerPoint Presentation</vt:lpstr>
      <vt:lpstr>Are you moving with Technology?</vt:lpstr>
      <vt:lpstr>Do really know to day’s patient?</vt:lpstr>
      <vt:lpstr>Do you know?</vt:lpstr>
      <vt:lpstr>Duties to the Patient</vt:lpstr>
      <vt:lpstr>Perform only the procedures for which you are Trained</vt:lpstr>
      <vt:lpstr>Advocate the most appropriate care for patients</vt:lpstr>
      <vt:lpstr> Personal prejudices must not affect professional relationship</vt:lpstr>
      <vt:lpstr>PowerPoint Presentation</vt:lpstr>
      <vt:lpstr>ABUSE OF POWER, what does it mean?  </vt:lpstr>
      <vt:lpstr>Do not abuse the power entrusted in you as a professional </vt:lpstr>
      <vt:lpstr>Practice the principles of justification, optimization and ALARA.</vt:lpstr>
      <vt:lpstr>Respect and maintain patient privacy and confidentiality at all times</vt:lpstr>
      <vt:lpstr>PowerPoint Presentation</vt:lpstr>
      <vt:lpstr>PowerPoint Presentation</vt:lpstr>
      <vt:lpstr>  </vt:lpstr>
      <vt:lpstr>Do all patients deserve same treatment?</vt:lpstr>
      <vt:lpstr>Provide information</vt:lpstr>
      <vt:lpstr>Answer Questions Honestly</vt:lpstr>
      <vt:lpstr>Respect patients’ rights. </vt:lpstr>
      <vt:lpstr>Facilitate patients care </vt:lpstr>
      <vt:lpstr>See Something, Say Something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in a technological world</dc:title>
  <dc:creator>James William Ampofo</dc:creator>
  <cp:lastModifiedBy>James William Ampofo</cp:lastModifiedBy>
  <cp:revision>5</cp:revision>
  <dcterms:created xsi:type="dcterms:W3CDTF">2023-03-31T04:16:01Z</dcterms:created>
  <dcterms:modified xsi:type="dcterms:W3CDTF">2023-03-31T17:31:42Z</dcterms:modified>
</cp:coreProperties>
</file>