
<file path=[Content_Types].xml><?xml version="1.0" encoding="utf-8"?>
<Types xmlns="http://schemas.openxmlformats.org/package/2006/content-types">
  <Default Extension="png" ContentType="image/png"/>
  <Default Extension="jpeg" ContentType="image/jpeg"/>
  <Default Extension="webp" ContentType="image/webp"/>
  <Default Extension="glb" ContentType="model/gltf.binary"/>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1"/>
  </p:notesMasterIdLst>
  <p:sldIdLst>
    <p:sldId id="256" r:id="rId2"/>
    <p:sldId id="257" r:id="rId3"/>
    <p:sldId id="258" r:id="rId4"/>
    <p:sldId id="259" r:id="rId5"/>
    <p:sldId id="260" r:id="rId6"/>
    <p:sldId id="276" r:id="rId7"/>
    <p:sldId id="277" r:id="rId8"/>
    <p:sldId id="278" r:id="rId9"/>
    <p:sldId id="279" r:id="rId10"/>
    <p:sldId id="280" r:id="rId11"/>
    <p:sldId id="261" r:id="rId12"/>
    <p:sldId id="262" r:id="rId13"/>
    <p:sldId id="263" r:id="rId14"/>
    <p:sldId id="264" r:id="rId15"/>
    <p:sldId id="265" r:id="rId16"/>
    <p:sldId id="281" r:id="rId17"/>
    <p:sldId id="266" r:id="rId18"/>
    <p:sldId id="282" r:id="rId19"/>
    <p:sldId id="267" r:id="rId20"/>
    <p:sldId id="283" r:id="rId21"/>
    <p:sldId id="268" r:id="rId22"/>
    <p:sldId id="269" r:id="rId23"/>
    <p:sldId id="270" r:id="rId24"/>
    <p:sldId id="271" r:id="rId25"/>
    <p:sldId id="272" r:id="rId26"/>
    <p:sldId id="273" r:id="rId27"/>
    <p:sldId id="274" r:id="rId28"/>
    <p:sldId id="275"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2" r:id="rId46"/>
    <p:sldId id="303" r:id="rId47"/>
    <p:sldId id="304" r:id="rId48"/>
    <p:sldId id="301" r:id="rId49"/>
    <p:sldId id="305"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3" d="100"/>
          <a:sy n="103" d="100"/>
        </p:scale>
        <p:origin x="912" y="10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EF0A4E-B0EE-4F68-8A66-E07CD408DD53}" type="datetimeFigureOut">
              <a:rPr lang="en-US" smtClean="0"/>
              <a:t>25-Mar-23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D4230B-1C7E-4D7C-972E-0A7F84ED23A3}" type="slidenum">
              <a:rPr lang="en-US" smtClean="0"/>
              <a:t>‹#›</a:t>
            </a:fld>
            <a:endParaRPr lang="en-US"/>
          </a:p>
        </p:txBody>
      </p:sp>
    </p:spTree>
    <p:extLst>
      <p:ext uri="{BB962C8B-B14F-4D97-AF65-F5344CB8AC3E}">
        <p14:creationId xmlns:p14="http://schemas.microsoft.com/office/powerpoint/2010/main" val="14357663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027724B-D997-4813-879F-6FA894173C33}" type="datetime1">
              <a:rPr lang="en-US" smtClean="0"/>
              <a:t>25-Mar-23</a:t>
            </a:fld>
            <a:endParaRPr lang="en-US"/>
          </a:p>
        </p:txBody>
      </p:sp>
      <p:sp>
        <p:nvSpPr>
          <p:cNvPr id="5" name="Footer Placeholder 4"/>
          <p:cNvSpPr>
            <a:spLocks noGrp="1"/>
          </p:cNvSpPr>
          <p:nvPr>
            <p:ph type="ftr" sz="quarter" idx="11"/>
          </p:nvPr>
        </p:nvSpPr>
        <p:spPr/>
        <p:txBody>
          <a:bodyPr/>
          <a:lstStyle/>
          <a:p>
            <a:r>
              <a:rPr lang="en-US"/>
              <a:t>baagyeiseries, 2023</a:t>
            </a:r>
          </a:p>
        </p:txBody>
      </p:sp>
      <p:sp>
        <p:nvSpPr>
          <p:cNvPr id="6" name="Slide Number Placeholder 5"/>
          <p:cNvSpPr>
            <a:spLocks noGrp="1"/>
          </p:cNvSpPr>
          <p:nvPr>
            <p:ph type="sldNum" sz="quarter" idx="12"/>
          </p:nvPr>
        </p:nvSpPr>
        <p:spPr/>
        <p:txBody>
          <a:bodyPr rIns="45720"/>
          <a:lstStyle/>
          <a:p>
            <a:fld id="{314E0730-6EC8-473A-A931-585B837EB13F}" type="slidenum">
              <a:rPr lang="en-US" smtClean="0"/>
              <a:t>‹#›</a:t>
            </a:fld>
            <a:endParaRPr lang="en-US"/>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35523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DF1D83-D419-4102-948C-E0F20A3EE5AC}" type="datetime1">
              <a:rPr lang="en-US" smtClean="0"/>
              <a:t>25-Mar-23</a:t>
            </a:fld>
            <a:endParaRPr lang="en-US"/>
          </a:p>
        </p:txBody>
      </p:sp>
      <p:sp>
        <p:nvSpPr>
          <p:cNvPr id="5" name="Footer Placeholder 4"/>
          <p:cNvSpPr>
            <a:spLocks noGrp="1"/>
          </p:cNvSpPr>
          <p:nvPr>
            <p:ph type="ftr" sz="quarter" idx="11"/>
          </p:nvPr>
        </p:nvSpPr>
        <p:spPr/>
        <p:txBody>
          <a:bodyPr/>
          <a:lstStyle/>
          <a:p>
            <a:r>
              <a:rPr lang="en-US"/>
              <a:t>baagyeiseries, 2023</a:t>
            </a:r>
          </a:p>
        </p:txBody>
      </p:sp>
      <p:sp>
        <p:nvSpPr>
          <p:cNvPr id="6" name="Slide Number Placeholder 5"/>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356727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C023D4-397A-407E-8F0D-6730A5D06B00}" type="datetime1">
              <a:rPr lang="en-US" smtClean="0"/>
              <a:t>25-Mar-23</a:t>
            </a:fld>
            <a:endParaRPr lang="en-US"/>
          </a:p>
        </p:txBody>
      </p:sp>
      <p:sp>
        <p:nvSpPr>
          <p:cNvPr id="5" name="Footer Placeholder 4"/>
          <p:cNvSpPr>
            <a:spLocks noGrp="1"/>
          </p:cNvSpPr>
          <p:nvPr>
            <p:ph type="ftr" sz="quarter" idx="11"/>
          </p:nvPr>
        </p:nvSpPr>
        <p:spPr/>
        <p:txBody>
          <a:bodyPr/>
          <a:lstStyle/>
          <a:p>
            <a:r>
              <a:rPr lang="en-US"/>
              <a:t>baagyeiseries, 2023</a:t>
            </a:r>
          </a:p>
        </p:txBody>
      </p:sp>
      <p:sp>
        <p:nvSpPr>
          <p:cNvPr id="6" name="Slide Number Placeholder 5"/>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89398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FC98CE-93AA-4A25-B06F-6B8842C624FB}" type="datetime1">
              <a:rPr lang="en-US" smtClean="0"/>
              <a:t>25-Mar-23</a:t>
            </a:fld>
            <a:endParaRPr lang="en-US"/>
          </a:p>
        </p:txBody>
      </p:sp>
      <p:sp>
        <p:nvSpPr>
          <p:cNvPr id="5" name="Footer Placeholder 4"/>
          <p:cNvSpPr>
            <a:spLocks noGrp="1"/>
          </p:cNvSpPr>
          <p:nvPr>
            <p:ph type="ftr" sz="quarter" idx="11"/>
          </p:nvPr>
        </p:nvSpPr>
        <p:spPr/>
        <p:txBody>
          <a:bodyPr/>
          <a:lstStyle/>
          <a:p>
            <a:r>
              <a:rPr lang="en-US"/>
              <a:t>baagyeiseries, 2023</a:t>
            </a:r>
          </a:p>
        </p:txBody>
      </p:sp>
      <p:sp>
        <p:nvSpPr>
          <p:cNvPr id="6" name="Slide Number Placeholder 5"/>
          <p:cNvSpPr>
            <a:spLocks noGrp="1"/>
          </p:cNvSpPr>
          <p:nvPr>
            <p:ph type="sldNum" sz="quarter" idx="12"/>
          </p:nvPr>
        </p:nvSpPr>
        <p:spPr/>
        <p:txBody>
          <a:bodyPr/>
          <a:lstStyle/>
          <a:p>
            <a:fld id="{314E0730-6EC8-473A-A931-585B837EB13F}" type="slidenum">
              <a:rPr lang="en-US" smtClean="0"/>
              <a:t>‹#›</a:t>
            </a:fld>
            <a:endParaRPr lang="en-US"/>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70132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227144-F2B7-467F-9CDE-0DEA2EC631C4}" type="datetime1">
              <a:rPr lang="en-US" smtClean="0"/>
              <a:t>25-Mar-23</a:t>
            </a:fld>
            <a:endParaRPr lang="en-US"/>
          </a:p>
        </p:txBody>
      </p:sp>
      <p:sp>
        <p:nvSpPr>
          <p:cNvPr id="5" name="Footer Placeholder 4"/>
          <p:cNvSpPr>
            <a:spLocks noGrp="1"/>
          </p:cNvSpPr>
          <p:nvPr>
            <p:ph type="ftr" sz="quarter" idx="11"/>
          </p:nvPr>
        </p:nvSpPr>
        <p:spPr/>
        <p:txBody>
          <a:bodyPr/>
          <a:lstStyle/>
          <a:p>
            <a:r>
              <a:rPr lang="en-US"/>
              <a:t>baagyeiseries, 2023</a:t>
            </a:r>
          </a:p>
        </p:txBody>
      </p:sp>
      <p:sp>
        <p:nvSpPr>
          <p:cNvPr id="6" name="Slide Number Placeholder 5"/>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256153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680A7C-F235-45BA-BD62-5DA03B5C769B}" type="datetime1">
              <a:rPr lang="en-US" smtClean="0"/>
              <a:t>25-Mar-23</a:t>
            </a:fld>
            <a:endParaRPr lang="en-US"/>
          </a:p>
        </p:txBody>
      </p:sp>
      <p:sp>
        <p:nvSpPr>
          <p:cNvPr id="6" name="Footer Placeholder 5"/>
          <p:cNvSpPr>
            <a:spLocks noGrp="1"/>
          </p:cNvSpPr>
          <p:nvPr>
            <p:ph type="ftr" sz="quarter" idx="11"/>
          </p:nvPr>
        </p:nvSpPr>
        <p:spPr/>
        <p:txBody>
          <a:bodyPr/>
          <a:lstStyle/>
          <a:p>
            <a:r>
              <a:rPr lang="en-US"/>
              <a:t>baagyeiseries, 2023</a:t>
            </a:r>
          </a:p>
        </p:txBody>
      </p:sp>
      <p:sp>
        <p:nvSpPr>
          <p:cNvPr id="7" name="Slide Number Placeholder 6"/>
          <p:cNvSpPr>
            <a:spLocks noGrp="1"/>
          </p:cNvSpPr>
          <p:nvPr>
            <p:ph type="sldNum" sz="quarter" idx="12"/>
          </p:nvPr>
        </p:nvSpPr>
        <p:spPr/>
        <p:txBody>
          <a:bodyPr/>
          <a:lstStyle/>
          <a:p>
            <a:fld id="{314E0730-6EC8-473A-A931-585B837EB13F}" type="slidenum">
              <a:rPr lang="en-US" smtClean="0"/>
              <a:t>‹#›</a:t>
            </a:fld>
            <a:endParaRPr lang="en-US"/>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836770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DB40A0-1997-4A8D-8A69-635042843F83}" type="datetime1">
              <a:rPr lang="en-US" smtClean="0"/>
              <a:t>25-Mar-23</a:t>
            </a:fld>
            <a:endParaRPr lang="en-US"/>
          </a:p>
        </p:txBody>
      </p:sp>
      <p:sp>
        <p:nvSpPr>
          <p:cNvPr id="8" name="Footer Placeholder 7"/>
          <p:cNvSpPr>
            <a:spLocks noGrp="1"/>
          </p:cNvSpPr>
          <p:nvPr>
            <p:ph type="ftr" sz="quarter" idx="11"/>
          </p:nvPr>
        </p:nvSpPr>
        <p:spPr/>
        <p:txBody>
          <a:bodyPr/>
          <a:lstStyle/>
          <a:p>
            <a:r>
              <a:rPr lang="en-US"/>
              <a:t>baagyeiseries, 2023</a:t>
            </a:r>
          </a:p>
        </p:txBody>
      </p:sp>
      <p:sp>
        <p:nvSpPr>
          <p:cNvPr id="9" name="Slide Number Placeholder 8"/>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612439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D3F0C1-5CE2-487A-A5A9-C378825950E2}" type="datetime1">
              <a:rPr lang="en-US" smtClean="0"/>
              <a:t>25-Mar-23</a:t>
            </a:fld>
            <a:endParaRPr lang="en-US"/>
          </a:p>
        </p:txBody>
      </p:sp>
      <p:sp>
        <p:nvSpPr>
          <p:cNvPr id="4" name="Footer Placeholder 3"/>
          <p:cNvSpPr>
            <a:spLocks noGrp="1"/>
          </p:cNvSpPr>
          <p:nvPr>
            <p:ph type="ftr" sz="quarter" idx="11"/>
          </p:nvPr>
        </p:nvSpPr>
        <p:spPr/>
        <p:txBody>
          <a:bodyPr/>
          <a:lstStyle/>
          <a:p>
            <a:r>
              <a:rPr lang="en-US"/>
              <a:t>baagyeiseries, 2023</a:t>
            </a:r>
          </a:p>
        </p:txBody>
      </p:sp>
      <p:sp>
        <p:nvSpPr>
          <p:cNvPr id="5" name="Slide Number Placeholder 4"/>
          <p:cNvSpPr>
            <a:spLocks noGrp="1"/>
          </p:cNvSpPr>
          <p:nvPr>
            <p:ph type="sldNum" sz="quarter" idx="12"/>
          </p:nvPr>
        </p:nvSpPr>
        <p:spPr/>
        <p:txBody>
          <a:bodyPr/>
          <a:lstStyle/>
          <a:p>
            <a:fld id="{314E0730-6EC8-473A-A931-585B837EB13F}" type="slidenum">
              <a:rPr lang="en-US" smtClean="0"/>
              <a:t>‹#›</a:t>
            </a:fld>
            <a:endParaRPr lang="en-US"/>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3593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CD40E6BE-AC71-42A1-AB74-8FABDB03D692}" type="datetime1">
              <a:rPr lang="en-US" smtClean="0"/>
              <a:t>25-Mar-23</a:t>
            </a:fld>
            <a:endParaRPr lang="en-US"/>
          </a:p>
        </p:txBody>
      </p:sp>
      <p:sp>
        <p:nvSpPr>
          <p:cNvPr id="3" name="Footer Placeholder 2"/>
          <p:cNvSpPr>
            <a:spLocks noGrp="1"/>
          </p:cNvSpPr>
          <p:nvPr>
            <p:ph type="ftr" sz="quarter" idx="11"/>
          </p:nvPr>
        </p:nvSpPr>
        <p:spPr/>
        <p:txBody>
          <a:bodyPr/>
          <a:lstStyle/>
          <a:p>
            <a:r>
              <a:rPr lang="en-US"/>
              <a:t>baagyeiseries, 2023</a:t>
            </a:r>
          </a:p>
        </p:txBody>
      </p:sp>
      <p:sp>
        <p:nvSpPr>
          <p:cNvPr id="4" name="Slide Number Placeholder 3"/>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3479324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923D0-3933-4CBA-B7B0-79E8788A8E99}" type="datetime1">
              <a:rPr lang="en-US" smtClean="0"/>
              <a:t>25-Mar-23</a:t>
            </a:fld>
            <a:endParaRPr lang="en-US"/>
          </a:p>
        </p:txBody>
      </p:sp>
      <p:sp>
        <p:nvSpPr>
          <p:cNvPr id="6" name="Footer Placeholder 5"/>
          <p:cNvSpPr>
            <a:spLocks noGrp="1"/>
          </p:cNvSpPr>
          <p:nvPr>
            <p:ph type="ftr" sz="quarter" idx="11"/>
          </p:nvPr>
        </p:nvSpPr>
        <p:spPr/>
        <p:txBody>
          <a:bodyPr/>
          <a:lstStyle/>
          <a:p>
            <a:r>
              <a:rPr lang="en-US"/>
              <a:t>baagyeiseries, 2023</a:t>
            </a:r>
          </a:p>
        </p:txBody>
      </p:sp>
      <p:sp>
        <p:nvSpPr>
          <p:cNvPr id="7" name="Slide Number Placeholder 6"/>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648245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C63DAF8-CCE0-435D-AB86-13177C687940}" type="datetime1">
              <a:rPr lang="en-US" smtClean="0"/>
              <a:t>25-Mar-23</a:t>
            </a:fld>
            <a:endParaRPr lang="en-US"/>
          </a:p>
        </p:txBody>
      </p:sp>
      <p:sp>
        <p:nvSpPr>
          <p:cNvPr id="6" name="Footer Placeholder 5"/>
          <p:cNvSpPr>
            <a:spLocks noGrp="1"/>
          </p:cNvSpPr>
          <p:nvPr>
            <p:ph type="ftr" sz="quarter" idx="11"/>
          </p:nvPr>
        </p:nvSpPr>
        <p:spPr/>
        <p:txBody>
          <a:bodyPr/>
          <a:lstStyle/>
          <a:p>
            <a:r>
              <a:rPr lang="en-US"/>
              <a:t>baagyeiseries, 2023</a:t>
            </a:r>
          </a:p>
        </p:txBody>
      </p:sp>
      <p:sp>
        <p:nvSpPr>
          <p:cNvPr id="7" name="Slide Number Placeholder 6"/>
          <p:cNvSpPr>
            <a:spLocks noGrp="1"/>
          </p:cNvSpPr>
          <p:nvPr>
            <p:ph type="sldNum" sz="quarter" idx="12"/>
          </p:nvPr>
        </p:nvSpPr>
        <p:spPr/>
        <p:txBody>
          <a:bodyPr/>
          <a:lstStyle/>
          <a:p>
            <a:fld id="{314E0730-6EC8-473A-A931-585B837EB13F}" type="slidenum">
              <a:rPr lang="en-US" smtClean="0"/>
              <a:t>‹#›</a:t>
            </a:fld>
            <a:endParaRPr lang="en-US"/>
          </a:p>
        </p:txBody>
      </p:sp>
    </p:spTree>
    <p:extLst>
      <p:ext uri="{BB962C8B-B14F-4D97-AF65-F5344CB8AC3E}">
        <p14:creationId xmlns:p14="http://schemas.microsoft.com/office/powerpoint/2010/main" val="299142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19DC11C7-FFCA-4C4C-8914-D2905E7FB612}" type="datetime1">
              <a:rPr lang="en-US" smtClean="0"/>
              <a:t>25-Mar-23</a:t>
            </a:fld>
            <a:endParaRPr lang="en-US"/>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a:t>baagyeiseries, 2023</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314E0730-6EC8-473A-A931-585B837EB13F}" type="slidenum">
              <a:rPr lang="en-US" smtClean="0"/>
              <a:t>‹#›</a:t>
            </a:fld>
            <a:endParaRPr lang="en-US"/>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59664898"/>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web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webp"/><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7.web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microsoft.com/office/2017/06/relationships/model3d" Target="../media/model3d1.glb"/><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CF6AE-739F-1796-58C7-E16DA69147FF}"/>
              </a:ext>
            </a:extLst>
          </p:cNvPr>
          <p:cNvSpPr>
            <a:spLocks noGrp="1"/>
          </p:cNvSpPr>
          <p:nvPr>
            <p:ph type="ctrTitle"/>
          </p:nvPr>
        </p:nvSpPr>
        <p:spPr>
          <a:xfrm>
            <a:off x="1" y="1798563"/>
            <a:ext cx="12192000" cy="3117994"/>
          </a:xfrm>
        </p:spPr>
        <p:txBody>
          <a:bodyPr>
            <a:normAutofit/>
          </a:bodyPr>
          <a:lstStyle/>
          <a:p>
            <a:pPr algn="ctr"/>
            <a:r>
              <a:rPr lang="en-US" dirty="0"/>
              <a:t>GHANA SOCIETY OF RADIOGRAPHERS ZONAL WORKSHOP</a:t>
            </a:r>
          </a:p>
        </p:txBody>
      </p:sp>
      <p:sp>
        <p:nvSpPr>
          <p:cNvPr id="4" name="Date Placeholder 3">
            <a:extLst>
              <a:ext uri="{FF2B5EF4-FFF2-40B4-BE49-F238E27FC236}">
                <a16:creationId xmlns:a16="http://schemas.microsoft.com/office/drawing/2014/main" id="{BDA756F4-B6FB-C7FF-14E6-35F816BAFF30}"/>
              </a:ext>
            </a:extLst>
          </p:cNvPr>
          <p:cNvSpPr>
            <a:spLocks noGrp="1"/>
          </p:cNvSpPr>
          <p:nvPr>
            <p:ph type="dt" sz="half" idx="10"/>
          </p:nvPr>
        </p:nvSpPr>
        <p:spPr/>
        <p:txBody>
          <a:bodyPr/>
          <a:lstStyle/>
          <a:p>
            <a:fld id="{F93D6A2C-8108-4A84-8A6A-3F6E16D33C22}" type="datetime1">
              <a:rPr lang="en-US" smtClean="0"/>
              <a:t>25-Mar-23</a:t>
            </a:fld>
            <a:endParaRPr lang="en-US"/>
          </a:p>
        </p:txBody>
      </p:sp>
      <p:sp>
        <p:nvSpPr>
          <p:cNvPr id="5" name="Footer Placeholder 4">
            <a:extLst>
              <a:ext uri="{FF2B5EF4-FFF2-40B4-BE49-F238E27FC236}">
                <a16:creationId xmlns:a16="http://schemas.microsoft.com/office/drawing/2014/main" id="{714648C7-63F6-4298-E9BB-34B3437B5B2D}"/>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C3AC3B12-4A34-9B9C-F692-344B02AEB63F}"/>
              </a:ext>
            </a:extLst>
          </p:cNvPr>
          <p:cNvSpPr>
            <a:spLocks noGrp="1"/>
          </p:cNvSpPr>
          <p:nvPr>
            <p:ph type="sldNum" sz="quarter" idx="12"/>
          </p:nvPr>
        </p:nvSpPr>
        <p:spPr/>
        <p:txBody>
          <a:bodyPr/>
          <a:lstStyle/>
          <a:p>
            <a:fld id="{314E0730-6EC8-473A-A931-585B837EB13F}" type="slidenum">
              <a:rPr lang="en-US" smtClean="0"/>
              <a:t>1</a:t>
            </a:fld>
            <a:endParaRPr lang="en-US"/>
          </a:p>
        </p:txBody>
      </p:sp>
    </p:spTree>
    <p:extLst>
      <p:ext uri="{BB962C8B-B14F-4D97-AF65-F5344CB8AC3E}">
        <p14:creationId xmlns:p14="http://schemas.microsoft.com/office/powerpoint/2010/main" val="857874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2DC9C-E2AF-64F5-A3C2-91BE6A616C94}"/>
              </a:ext>
            </a:extLst>
          </p:cNvPr>
          <p:cNvSpPr>
            <a:spLocks noGrp="1"/>
          </p:cNvSpPr>
          <p:nvPr>
            <p:ph type="title"/>
          </p:nvPr>
        </p:nvSpPr>
        <p:spPr/>
        <p:txBody>
          <a:bodyPr/>
          <a:lstStyle/>
          <a:p>
            <a:r>
              <a:rPr lang="en-US" dirty="0"/>
              <a:t>Patient interaction</a:t>
            </a:r>
          </a:p>
        </p:txBody>
      </p:sp>
      <p:sp>
        <p:nvSpPr>
          <p:cNvPr id="3" name="Content Placeholder 2">
            <a:extLst>
              <a:ext uri="{FF2B5EF4-FFF2-40B4-BE49-F238E27FC236}">
                <a16:creationId xmlns:a16="http://schemas.microsoft.com/office/drawing/2014/main" id="{0CEFBEC8-AA78-3442-B05E-7BF3695C026C}"/>
              </a:ext>
            </a:extLst>
          </p:cNvPr>
          <p:cNvSpPr>
            <a:spLocks noGrp="1"/>
          </p:cNvSpPr>
          <p:nvPr>
            <p:ph idx="1"/>
          </p:nvPr>
        </p:nvSpPr>
        <p:spPr>
          <a:xfrm>
            <a:off x="1086678" y="1338470"/>
            <a:ext cx="10270435" cy="5208104"/>
          </a:xfrm>
        </p:spPr>
        <p:txBody>
          <a:bodyPr/>
          <a:lstStyle/>
          <a:p>
            <a:pPr algn="just">
              <a:lnSpc>
                <a:spcPct val="200000"/>
              </a:lnSpc>
            </a:pPr>
            <a:r>
              <a:rPr lang="en-US" dirty="0"/>
              <a:t>Sonographers should recognize that patients will have different levels of needs and expectations, somewhat like Maslow's hierarchy of needs (</a:t>
            </a:r>
            <a:r>
              <a:rPr lang="en-US" dirty="0" err="1"/>
              <a:t>Zelna</a:t>
            </a:r>
            <a:r>
              <a:rPr lang="en-US" dirty="0"/>
              <a:t>, 2021). </a:t>
            </a:r>
          </a:p>
          <a:p>
            <a:pPr algn="just">
              <a:lnSpc>
                <a:spcPct val="200000"/>
              </a:lnSpc>
            </a:pPr>
            <a:r>
              <a:rPr lang="en-US" dirty="0"/>
              <a:t>While some patients might only need reassurance of safety and security, others would require a sense of love, belonging, and respect depending on their level of self-actualization. </a:t>
            </a:r>
          </a:p>
          <a:p>
            <a:pPr algn="just">
              <a:lnSpc>
                <a:spcPct val="200000"/>
              </a:lnSpc>
            </a:pPr>
            <a:r>
              <a:rPr lang="en-US" dirty="0"/>
              <a:t>The sonographer should attend to each patient's specific needs to ensure optimal satisfaction for all kinds of patients.</a:t>
            </a:r>
          </a:p>
        </p:txBody>
      </p:sp>
      <p:sp>
        <p:nvSpPr>
          <p:cNvPr id="4" name="Date Placeholder 3">
            <a:extLst>
              <a:ext uri="{FF2B5EF4-FFF2-40B4-BE49-F238E27FC236}">
                <a16:creationId xmlns:a16="http://schemas.microsoft.com/office/drawing/2014/main" id="{57973EE0-5191-8E22-8D5E-45E1F3320995}"/>
              </a:ext>
            </a:extLst>
          </p:cNvPr>
          <p:cNvSpPr>
            <a:spLocks noGrp="1"/>
          </p:cNvSpPr>
          <p:nvPr>
            <p:ph type="dt" sz="half" idx="10"/>
          </p:nvPr>
        </p:nvSpPr>
        <p:spPr/>
        <p:txBody>
          <a:bodyPr/>
          <a:lstStyle/>
          <a:p>
            <a:fld id="{17581F4E-D19F-46CF-A5D8-D39636400BA1}" type="datetime1">
              <a:rPr lang="en-US" smtClean="0"/>
              <a:t>25-Mar-23</a:t>
            </a:fld>
            <a:endParaRPr lang="en-US"/>
          </a:p>
        </p:txBody>
      </p:sp>
      <p:sp>
        <p:nvSpPr>
          <p:cNvPr id="5" name="Footer Placeholder 4">
            <a:extLst>
              <a:ext uri="{FF2B5EF4-FFF2-40B4-BE49-F238E27FC236}">
                <a16:creationId xmlns:a16="http://schemas.microsoft.com/office/drawing/2014/main" id="{5836753B-E7D7-F62E-11B3-EE84184ADA66}"/>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E613B027-C723-7B7B-567D-0764B9D70091}"/>
              </a:ext>
            </a:extLst>
          </p:cNvPr>
          <p:cNvSpPr>
            <a:spLocks noGrp="1"/>
          </p:cNvSpPr>
          <p:nvPr>
            <p:ph type="sldNum" sz="quarter" idx="12"/>
          </p:nvPr>
        </p:nvSpPr>
        <p:spPr/>
        <p:txBody>
          <a:bodyPr/>
          <a:lstStyle/>
          <a:p>
            <a:fld id="{314E0730-6EC8-473A-A931-585B837EB13F}" type="slidenum">
              <a:rPr lang="en-US" smtClean="0"/>
              <a:t>10</a:t>
            </a:fld>
            <a:endParaRPr lang="en-US"/>
          </a:p>
        </p:txBody>
      </p:sp>
    </p:spTree>
    <p:extLst>
      <p:ext uri="{BB962C8B-B14F-4D97-AF65-F5344CB8AC3E}">
        <p14:creationId xmlns:p14="http://schemas.microsoft.com/office/powerpoint/2010/main" val="2913355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8D6A3-0DF3-4002-D753-124D5ED4CB98}"/>
              </a:ext>
            </a:extLst>
          </p:cNvPr>
          <p:cNvSpPr>
            <a:spLocks noGrp="1"/>
          </p:cNvSpPr>
          <p:nvPr>
            <p:ph type="title"/>
          </p:nvPr>
        </p:nvSpPr>
        <p:spPr>
          <a:xfrm>
            <a:off x="838200" y="2766218"/>
            <a:ext cx="10515600" cy="1325563"/>
          </a:xfrm>
        </p:spPr>
        <p:txBody>
          <a:bodyPr/>
          <a:lstStyle/>
          <a:p>
            <a:pPr algn="ctr"/>
            <a:r>
              <a:rPr lang="en-US" dirty="0"/>
              <a:t>AIDET COMMUNICATION FRAME WORK</a:t>
            </a:r>
          </a:p>
        </p:txBody>
      </p:sp>
      <p:sp>
        <p:nvSpPr>
          <p:cNvPr id="4" name="Date Placeholder 3">
            <a:extLst>
              <a:ext uri="{FF2B5EF4-FFF2-40B4-BE49-F238E27FC236}">
                <a16:creationId xmlns:a16="http://schemas.microsoft.com/office/drawing/2014/main" id="{1E31993D-DB31-DCFF-B579-4A1B89F0EDB4}"/>
              </a:ext>
            </a:extLst>
          </p:cNvPr>
          <p:cNvSpPr>
            <a:spLocks noGrp="1"/>
          </p:cNvSpPr>
          <p:nvPr>
            <p:ph type="dt" sz="half" idx="10"/>
          </p:nvPr>
        </p:nvSpPr>
        <p:spPr/>
        <p:txBody>
          <a:bodyPr/>
          <a:lstStyle/>
          <a:p>
            <a:fld id="{A05B06EB-7BC4-4338-866F-2818AA52BC66}" type="datetime1">
              <a:rPr lang="en-US" smtClean="0"/>
              <a:t>25-Mar-23</a:t>
            </a:fld>
            <a:endParaRPr lang="en-US"/>
          </a:p>
        </p:txBody>
      </p:sp>
      <p:sp>
        <p:nvSpPr>
          <p:cNvPr id="5" name="Footer Placeholder 4">
            <a:extLst>
              <a:ext uri="{FF2B5EF4-FFF2-40B4-BE49-F238E27FC236}">
                <a16:creationId xmlns:a16="http://schemas.microsoft.com/office/drawing/2014/main" id="{DDAB740A-D6C1-11FF-8DDF-1821B1568CBB}"/>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CBEC4AFA-4DF9-81E3-7A16-22A7259EE515}"/>
              </a:ext>
            </a:extLst>
          </p:cNvPr>
          <p:cNvSpPr>
            <a:spLocks noGrp="1"/>
          </p:cNvSpPr>
          <p:nvPr>
            <p:ph type="sldNum" sz="quarter" idx="12"/>
          </p:nvPr>
        </p:nvSpPr>
        <p:spPr/>
        <p:txBody>
          <a:bodyPr/>
          <a:lstStyle/>
          <a:p>
            <a:fld id="{314E0730-6EC8-473A-A931-585B837EB13F}" type="slidenum">
              <a:rPr lang="en-US" smtClean="0"/>
              <a:t>11</a:t>
            </a:fld>
            <a:endParaRPr lang="en-US"/>
          </a:p>
        </p:txBody>
      </p:sp>
    </p:spTree>
    <p:extLst>
      <p:ext uri="{BB962C8B-B14F-4D97-AF65-F5344CB8AC3E}">
        <p14:creationId xmlns:p14="http://schemas.microsoft.com/office/powerpoint/2010/main" val="27700273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853941-5417-AB47-16CC-40C90DB57AE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2939" y="-56585"/>
            <a:ext cx="10204174" cy="6971170"/>
          </a:xfrm>
        </p:spPr>
      </p:pic>
      <p:sp>
        <p:nvSpPr>
          <p:cNvPr id="6" name="Date Placeholder 5">
            <a:extLst>
              <a:ext uri="{FF2B5EF4-FFF2-40B4-BE49-F238E27FC236}">
                <a16:creationId xmlns:a16="http://schemas.microsoft.com/office/drawing/2014/main" id="{AD585DF9-708B-4635-674C-F600E528D801}"/>
              </a:ext>
            </a:extLst>
          </p:cNvPr>
          <p:cNvSpPr>
            <a:spLocks noGrp="1"/>
          </p:cNvSpPr>
          <p:nvPr>
            <p:ph type="dt" sz="half" idx="10"/>
          </p:nvPr>
        </p:nvSpPr>
        <p:spPr/>
        <p:txBody>
          <a:bodyPr/>
          <a:lstStyle/>
          <a:p>
            <a:fld id="{EE405342-9BDF-495E-95EC-411FE74480F2}" type="datetime1">
              <a:rPr lang="en-US" smtClean="0"/>
              <a:t>25-Mar-23</a:t>
            </a:fld>
            <a:endParaRPr lang="en-US"/>
          </a:p>
        </p:txBody>
      </p:sp>
      <p:sp>
        <p:nvSpPr>
          <p:cNvPr id="7" name="Footer Placeholder 6">
            <a:extLst>
              <a:ext uri="{FF2B5EF4-FFF2-40B4-BE49-F238E27FC236}">
                <a16:creationId xmlns:a16="http://schemas.microsoft.com/office/drawing/2014/main" id="{6F300D4B-1CAC-817B-C48B-944CB6FEA108}"/>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F4F650FB-794D-201B-C4C7-6164C9ED0878}"/>
              </a:ext>
            </a:extLst>
          </p:cNvPr>
          <p:cNvSpPr>
            <a:spLocks noGrp="1"/>
          </p:cNvSpPr>
          <p:nvPr>
            <p:ph type="sldNum" sz="quarter" idx="12"/>
          </p:nvPr>
        </p:nvSpPr>
        <p:spPr/>
        <p:txBody>
          <a:bodyPr/>
          <a:lstStyle/>
          <a:p>
            <a:fld id="{314E0730-6EC8-473A-A931-585B837EB13F}" type="slidenum">
              <a:rPr lang="en-US" smtClean="0"/>
              <a:t>12</a:t>
            </a:fld>
            <a:endParaRPr lang="en-US"/>
          </a:p>
        </p:txBody>
      </p:sp>
    </p:spTree>
    <p:extLst>
      <p:ext uri="{BB962C8B-B14F-4D97-AF65-F5344CB8AC3E}">
        <p14:creationId xmlns:p14="http://schemas.microsoft.com/office/powerpoint/2010/main" val="3280528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39937D0-285A-15F3-3BC2-D3C9FBB47EA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1752"/>
            <a:ext cx="12192000" cy="7081505"/>
          </a:xfrm>
        </p:spPr>
      </p:pic>
      <p:sp>
        <p:nvSpPr>
          <p:cNvPr id="6" name="Date Placeholder 5">
            <a:extLst>
              <a:ext uri="{FF2B5EF4-FFF2-40B4-BE49-F238E27FC236}">
                <a16:creationId xmlns:a16="http://schemas.microsoft.com/office/drawing/2014/main" id="{76987580-3AC6-A809-E618-C805A61259E5}"/>
              </a:ext>
            </a:extLst>
          </p:cNvPr>
          <p:cNvSpPr>
            <a:spLocks noGrp="1"/>
          </p:cNvSpPr>
          <p:nvPr>
            <p:ph type="dt" sz="half" idx="10"/>
          </p:nvPr>
        </p:nvSpPr>
        <p:spPr/>
        <p:txBody>
          <a:bodyPr/>
          <a:lstStyle/>
          <a:p>
            <a:fld id="{A54B1BAB-E8A6-4280-8D1E-FF58C1DC7ADA}" type="datetime1">
              <a:rPr lang="en-US" smtClean="0"/>
              <a:t>25-Mar-23</a:t>
            </a:fld>
            <a:endParaRPr lang="en-US"/>
          </a:p>
        </p:txBody>
      </p:sp>
      <p:sp>
        <p:nvSpPr>
          <p:cNvPr id="7" name="Footer Placeholder 6">
            <a:extLst>
              <a:ext uri="{FF2B5EF4-FFF2-40B4-BE49-F238E27FC236}">
                <a16:creationId xmlns:a16="http://schemas.microsoft.com/office/drawing/2014/main" id="{615F384B-489B-8EF4-3EE6-9B862B933242}"/>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4FAF4178-897E-0272-4B1F-8B434A965E19}"/>
              </a:ext>
            </a:extLst>
          </p:cNvPr>
          <p:cNvSpPr>
            <a:spLocks noGrp="1"/>
          </p:cNvSpPr>
          <p:nvPr>
            <p:ph type="sldNum" sz="quarter" idx="12"/>
          </p:nvPr>
        </p:nvSpPr>
        <p:spPr/>
        <p:txBody>
          <a:bodyPr/>
          <a:lstStyle/>
          <a:p>
            <a:fld id="{314E0730-6EC8-473A-A931-585B837EB13F}" type="slidenum">
              <a:rPr lang="en-US" smtClean="0"/>
              <a:t>13</a:t>
            </a:fld>
            <a:endParaRPr lang="en-US"/>
          </a:p>
        </p:txBody>
      </p:sp>
    </p:spTree>
    <p:extLst>
      <p:ext uri="{BB962C8B-B14F-4D97-AF65-F5344CB8AC3E}">
        <p14:creationId xmlns:p14="http://schemas.microsoft.com/office/powerpoint/2010/main" val="24904808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8EA59F1-7B1E-3517-3206-C925C5E5C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305" y="0"/>
            <a:ext cx="12250611" cy="6857999"/>
          </a:xfrm>
        </p:spPr>
      </p:pic>
      <p:sp>
        <p:nvSpPr>
          <p:cNvPr id="6" name="Date Placeholder 5">
            <a:extLst>
              <a:ext uri="{FF2B5EF4-FFF2-40B4-BE49-F238E27FC236}">
                <a16:creationId xmlns:a16="http://schemas.microsoft.com/office/drawing/2014/main" id="{4AC7AA32-0E9C-6EE3-37B2-EDF778749548}"/>
              </a:ext>
            </a:extLst>
          </p:cNvPr>
          <p:cNvSpPr>
            <a:spLocks noGrp="1"/>
          </p:cNvSpPr>
          <p:nvPr>
            <p:ph type="dt" sz="half" idx="10"/>
          </p:nvPr>
        </p:nvSpPr>
        <p:spPr/>
        <p:txBody>
          <a:bodyPr/>
          <a:lstStyle/>
          <a:p>
            <a:fld id="{399DB0E5-33F0-42B1-88AC-57B331D962DE}" type="datetime1">
              <a:rPr lang="en-US" smtClean="0"/>
              <a:t>25-Mar-23</a:t>
            </a:fld>
            <a:endParaRPr lang="en-US"/>
          </a:p>
        </p:txBody>
      </p:sp>
      <p:sp>
        <p:nvSpPr>
          <p:cNvPr id="7" name="Footer Placeholder 6">
            <a:extLst>
              <a:ext uri="{FF2B5EF4-FFF2-40B4-BE49-F238E27FC236}">
                <a16:creationId xmlns:a16="http://schemas.microsoft.com/office/drawing/2014/main" id="{846F7741-ACF5-70C1-7001-163BCC9394C9}"/>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F8B28DC8-D551-4984-DFD5-66CF983BDCBD}"/>
              </a:ext>
            </a:extLst>
          </p:cNvPr>
          <p:cNvSpPr>
            <a:spLocks noGrp="1"/>
          </p:cNvSpPr>
          <p:nvPr>
            <p:ph type="sldNum" sz="quarter" idx="12"/>
          </p:nvPr>
        </p:nvSpPr>
        <p:spPr/>
        <p:txBody>
          <a:bodyPr/>
          <a:lstStyle/>
          <a:p>
            <a:fld id="{314E0730-6EC8-473A-A931-585B837EB13F}" type="slidenum">
              <a:rPr lang="en-US" smtClean="0"/>
              <a:t>14</a:t>
            </a:fld>
            <a:endParaRPr lang="en-US"/>
          </a:p>
        </p:txBody>
      </p:sp>
    </p:spTree>
    <p:extLst>
      <p:ext uri="{BB962C8B-B14F-4D97-AF65-F5344CB8AC3E}">
        <p14:creationId xmlns:p14="http://schemas.microsoft.com/office/powerpoint/2010/main" val="2438339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05D2D-AA2A-4C31-D382-C0A4DCBE9C18}"/>
              </a:ext>
            </a:extLst>
          </p:cNvPr>
          <p:cNvSpPr>
            <a:spLocks noGrp="1"/>
          </p:cNvSpPr>
          <p:nvPr>
            <p:ph type="title"/>
          </p:nvPr>
        </p:nvSpPr>
        <p:spPr>
          <a:xfrm>
            <a:off x="838200" y="2766218"/>
            <a:ext cx="10515600" cy="1325563"/>
          </a:xfrm>
        </p:spPr>
        <p:txBody>
          <a:bodyPr/>
          <a:lstStyle/>
          <a:p>
            <a:pPr algn="ctr"/>
            <a:r>
              <a:rPr lang="en-US" dirty="0"/>
              <a:t>History Taking</a:t>
            </a:r>
          </a:p>
        </p:txBody>
      </p:sp>
      <p:sp>
        <p:nvSpPr>
          <p:cNvPr id="4" name="Date Placeholder 3">
            <a:extLst>
              <a:ext uri="{FF2B5EF4-FFF2-40B4-BE49-F238E27FC236}">
                <a16:creationId xmlns:a16="http://schemas.microsoft.com/office/drawing/2014/main" id="{74F6942B-FEE5-ECB0-ADF8-D825F0FBEBC7}"/>
              </a:ext>
            </a:extLst>
          </p:cNvPr>
          <p:cNvSpPr>
            <a:spLocks noGrp="1"/>
          </p:cNvSpPr>
          <p:nvPr>
            <p:ph type="dt" sz="half" idx="10"/>
          </p:nvPr>
        </p:nvSpPr>
        <p:spPr/>
        <p:txBody>
          <a:bodyPr/>
          <a:lstStyle/>
          <a:p>
            <a:fld id="{D5350DC0-58DD-40B0-971F-31DCDF5146BB}" type="datetime1">
              <a:rPr lang="en-US" smtClean="0"/>
              <a:t>25-Mar-23</a:t>
            </a:fld>
            <a:endParaRPr lang="en-US"/>
          </a:p>
        </p:txBody>
      </p:sp>
      <p:sp>
        <p:nvSpPr>
          <p:cNvPr id="5" name="Footer Placeholder 4">
            <a:extLst>
              <a:ext uri="{FF2B5EF4-FFF2-40B4-BE49-F238E27FC236}">
                <a16:creationId xmlns:a16="http://schemas.microsoft.com/office/drawing/2014/main" id="{861E3E16-4FB9-CE43-2658-FB8CC48CDCE7}"/>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DF5D707C-7D47-1EA2-A3D0-83DD8E33C0CA}"/>
              </a:ext>
            </a:extLst>
          </p:cNvPr>
          <p:cNvSpPr>
            <a:spLocks noGrp="1"/>
          </p:cNvSpPr>
          <p:nvPr>
            <p:ph type="sldNum" sz="quarter" idx="12"/>
          </p:nvPr>
        </p:nvSpPr>
        <p:spPr/>
        <p:txBody>
          <a:bodyPr/>
          <a:lstStyle/>
          <a:p>
            <a:fld id="{314E0730-6EC8-473A-A931-585B837EB13F}" type="slidenum">
              <a:rPr lang="en-US" smtClean="0"/>
              <a:t>15</a:t>
            </a:fld>
            <a:endParaRPr lang="en-US"/>
          </a:p>
        </p:txBody>
      </p:sp>
    </p:spTree>
    <p:extLst>
      <p:ext uri="{BB962C8B-B14F-4D97-AF65-F5344CB8AC3E}">
        <p14:creationId xmlns:p14="http://schemas.microsoft.com/office/powerpoint/2010/main" val="23488805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899F284-7EC8-E89F-B055-D631F703716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3426" y="255676"/>
            <a:ext cx="10230678" cy="6437732"/>
          </a:xfrm>
        </p:spPr>
      </p:pic>
      <p:sp>
        <p:nvSpPr>
          <p:cNvPr id="6" name="Date Placeholder 5">
            <a:extLst>
              <a:ext uri="{FF2B5EF4-FFF2-40B4-BE49-F238E27FC236}">
                <a16:creationId xmlns:a16="http://schemas.microsoft.com/office/drawing/2014/main" id="{7A096B03-20D7-04FE-4D79-276836430009}"/>
              </a:ext>
            </a:extLst>
          </p:cNvPr>
          <p:cNvSpPr>
            <a:spLocks noGrp="1"/>
          </p:cNvSpPr>
          <p:nvPr>
            <p:ph type="dt" sz="half" idx="10"/>
          </p:nvPr>
        </p:nvSpPr>
        <p:spPr/>
        <p:txBody>
          <a:bodyPr/>
          <a:lstStyle/>
          <a:p>
            <a:fld id="{F981B749-FF0D-4D33-B2D7-CD81CAADCA2A}" type="datetime1">
              <a:rPr lang="en-US" smtClean="0"/>
              <a:t>25-Mar-23</a:t>
            </a:fld>
            <a:endParaRPr lang="en-US"/>
          </a:p>
        </p:txBody>
      </p:sp>
      <p:sp>
        <p:nvSpPr>
          <p:cNvPr id="7" name="Footer Placeholder 6">
            <a:extLst>
              <a:ext uri="{FF2B5EF4-FFF2-40B4-BE49-F238E27FC236}">
                <a16:creationId xmlns:a16="http://schemas.microsoft.com/office/drawing/2014/main" id="{94A05576-1DD6-8904-9325-EBDE3BF00B92}"/>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8F8B968A-2BA2-1B91-69A2-369DA30430B8}"/>
              </a:ext>
            </a:extLst>
          </p:cNvPr>
          <p:cNvSpPr>
            <a:spLocks noGrp="1"/>
          </p:cNvSpPr>
          <p:nvPr>
            <p:ph type="sldNum" sz="quarter" idx="12"/>
          </p:nvPr>
        </p:nvSpPr>
        <p:spPr/>
        <p:txBody>
          <a:bodyPr/>
          <a:lstStyle/>
          <a:p>
            <a:fld id="{314E0730-6EC8-473A-A931-585B837EB13F}" type="slidenum">
              <a:rPr lang="en-US" smtClean="0"/>
              <a:t>16</a:t>
            </a:fld>
            <a:endParaRPr lang="en-US"/>
          </a:p>
        </p:txBody>
      </p:sp>
    </p:spTree>
    <p:extLst>
      <p:ext uri="{BB962C8B-B14F-4D97-AF65-F5344CB8AC3E}">
        <p14:creationId xmlns:p14="http://schemas.microsoft.com/office/powerpoint/2010/main" val="23332185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E9E-8309-CE99-4BBA-49EE1099C449}"/>
              </a:ext>
            </a:extLst>
          </p:cNvPr>
          <p:cNvSpPr>
            <a:spLocks noGrp="1"/>
          </p:cNvSpPr>
          <p:nvPr>
            <p:ph type="title"/>
          </p:nvPr>
        </p:nvSpPr>
        <p:spPr/>
        <p:txBody>
          <a:bodyPr/>
          <a:lstStyle/>
          <a:p>
            <a:r>
              <a:rPr lang="en-US" dirty="0"/>
              <a:t>History taking </a:t>
            </a:r>
          </a:p>
        </p:txBody>
      </p:sp>
      <p:sp>
        <p:nvSpPr>
          <p:cNvPr id="3" name="Content Placeholder 2">
            <a:extLst>
              <a:ext uri="{FF2B5EF4-FFF2-40B4-BE49-F238E27FC236}">
                <a16:creationId xmlns:a16="http://schemas.microsoft.com/office/drawing/2014/main" id="{AE81DF7D-CBE7-834C-C009-052C00D8EC48}"/>
              </a:ext>
            </a:extLst>
          </p:cNvPr>
          <p:cNvSpPr>
            <a:spLocks noGrp="1"/>
          </p:cNvSpPr>
          <p:nvPr>
            <p:ph idx="1"/>
          </p:nvPr>
        </p:nvSpPr>
        <p:spPr>
          <a:xfrm>
            <a:off x="1027043" y="1510748"/>
            <a:ext cx="10137913" cy="4539196"/>
          </a:xfrm>
        </p:spPr>
        <p:txBody>
          <a:bodyPr/>
          <a:lstStyle/>
          <a:p>
            <a:pPr algn="just">
              <a:lnSpc>
                <a:spcPct val="200000"/>
              </a:lnSpc>
            </a:pPr>
            <a:r>
              <a:rPr lang="en-US" dirty="0"/>
              <a:t>History taking is the cornerstone of patient care and an important avenue for building a strong relationship between the patient and care provider. A patient-centered approach can improve patient satisfaction during history taking (Wu, 2013).</a:t>
            </a:r>
          </a:p>
          <a:p>
            <a:pPr algn="just">
              <a:lnSpc>
                <a:spcPct val="200000"/>
              </a:lnSpc>
            </a:pPr>
            <a:r>
              <a:rPr lang="en-US" dirty="0"/>
              <a:t>Rather than strictly following a structured approach, Wu (2013) recommends a flexible approach that promotes patient-centered care. Most of the time, a good interaction with a patient combines empathetic communication with history taking. </a:t>
            </a:r>
          </a:p>
        </p:txBody>
      </p:sp>
      <p:sp>
        <p:nvSpPr>
          <p:cNvPr id="4" name="Date Placeholder 3">
            <a:extLst>
              <a:ext uri="{FF2B5EF4-FFF2-40B4-BE49-F238E27FC236}">
                <a16:creationId xmlns:a16="http://schemas.microsoft.com/office/drawing/2014/main" id="{9A98728C-3B19-DBB6-7FF4-9C8CF300C9C2}"/>
              </a:ext>
            </a:extLst>
          </p:cNvPr>
          <p:cNvSpPr>
            <a:spLocks noGrp="1"/>
          </p:cNvSpPr>
          <p:nvPr>
            <p:ph type="dt" sz="half" idx="10"/>
          </p:nvPr>
        </p:nvSpPr>
        <p:spPr/>
        <p:txBody>
          <a:bodyPr/>
          <a:lstStyle/>
          <a:p>
            <a:fld id="{F97883D8-A31C-4760-80E4-FF1D6E966D9F}" type="datetime1">
              <a:rPr lang="en-US" smtClean="0"/>
              <a:t>25-Mar-23</a:t>
            </a:fld>
            <a:endParaRPr lang="en-US"/>
          </a:p>
        </p:txBody>
      </p:sp>
      <p:sp>
        <p:nvSpPr>
          <p:cNvPr id="5" name="Footer Placeholder 4">
            <a:extLst>
              <a:ext uri="{FF2B5EF4-FFF2-40B4-BE49-F238E27FC236}">
                <a16:creationId xmlns:a16="http://schemas.microsoft.com/office/drawing/2014/main" id="{2B9D9311-7E7F-3B80-7062-7E76A139F9F2}"/>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2B7F9F9B-D285-B6EF-5A64-55FA867C8DC4}"/>
              </a:ext>
            </a:extLst>
          </p:cNvPr>
          <p:cNvSpPr>
            <a:spLocks noGrp="1"/>
          </p:cNvSpPr>
          <p:nvPr>
            <p:ph type="sldNum" sz="quarter" idx="12"/>
          </p:nvPr>
        </p:nvSpPr>
        <p:spPr/>
        <p:txBody>
          <a:bodyPr/>
          <a:lstStyle/>
          <a:p>
            <a:fld id="{314E0730-6EC8-473A-A931-585B837EB13F}" type="slidenum">
              <a:rPr lang="en-US" smtClean="0"/>
              <a:t>17</a:t>
            </a:fld>
            <a:endParaRPr lang="en-US"/>
          </a:p>
        </p:txBody>
      </p:sp>
    </p:spTree>
    <p:extLst>
      <p:ext uri="{BB962C8B-B14F-4D97-AF65-F5344CB8AC3E}">
        <p14:creationId xmlns:p14="http://schemas.microsoft.com/office/powerpoint/2010/main" val="963999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EC996CF-14B5-C640-6E24-8A7B940E406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3843" y="326017"/>
            <a:ext cx="8136835" cy="6437732"/>
          </a:xfrm>
        </p:spPr>
      </p:pic>
      <p:sp>
        <p:nvSpPr>
          <p:cNvPr id="6" name="Date Placeholder 5">
            <a:extLst>
              <a:ext uri="{FF2B5EF4-FFF2-40B4-BE49-F238E27FC236}">
                <a16:creationId xmlns:a16="http://schemas.microsoft.com/office/drawing/2014/main" id="{9FF5DB8D-8E9C-7AE4-2053-24603FB6A3A2}"/>
              </a:ext>
            </a:extLst>
          </p:cNvPr>
          <p:cNvSpPr>
            <a:spLocks noGrp="1"/>
          </p:cNvSpPr>
          <p:nvPr>
            <p:ph type="dt" sz="half" idx="10"/>
          </p:nvPr>
        </p:nvSpPr>
        <p:spPr/>
        <p:txBody>
          <a:bodyPr/>
          <a:lstStyle/>
          <a:p>
            <a:fld id="{C53499D5-2C26-49BB-B33E-5002FA4AED9B}" type="datetime1">
              <a:rPr lang="en-US" smtClean="0"/>
              <a:t>25-Mar-23</a:t>
            </a:fld>
            <a:endParaRPr lang="en-US"/>
          </a:p>
        </p:txBody>
      </p:sp>
      <p:sp>
        <p:nvSpPr>
          <p:cNvPr id="7" name="Footer Placeholder 6">
            <a:extLst>
              <a:ext uri="{FF2B5EF4-FFF2-40B4-BE49-F238E27FC236}">
                <a16:creationId xmlns:a16="http://schemas.microsoft.com/office/drawing/2014/main" id="{E009EE46-CA6C-215A-AA2B-D0C5B4D73A52}"/>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3131A218-3AF4-D480-6F68-3F3FBFE3ABF9}"/>
              </a:ext>
            </a:extLst>
          </p:cNvPr>
          <p:cNvSpPr>
            <a:spLocks noGrp="1"/>
          </p:cNvSpPr>
          <p:nvPr>
            <p:ph type="sldNum" sz="quarter" idx="12"/>
          </p:nvPr>
        </p:nvSpPr>
        <p:spPr/>
        <p:txBody>
          <a:bodyPr/>
          <a:lstStyle/>
          <a:p>
            <a:fld id="{314E0730-6EC8-473A-A931-585B837EB13F}" type="slidenum">
              <a:rPr lang="en-US" smtClean="0"/>
              <a:t>18</a:t>
            </a:fld>
            <a:endParaRPr lang="en-US"/>
          </a:p>
        </p:txBody>
      </p:sp>
    </p:spTree>
    <p:extLst>
      <p:ext uri="{BB962C8B-B14F-4D97-AF65-F5344CB8AC3E}">
        <p14:creationId xmlns:p14="http://schemas.microsoft.com/office/powerpoint/2010/main" val="327211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1FBCC-0FBC-06B2-929F-80AF621F11AA}"/>
              </a:ext>
            </a:extLst>
          </p:cNvPr>
          <p:cNvSpPr>
            <a:spLocks noGrp="1"/>
          </p:cNvSpPr>
          <p:nvPr>
            <p:ph type="title"/>
          </p:nvPr>
        </p:nvSpPr>
        <p:spPr/>
        <p:txBody>
          <a:bodyPr/>
          <a:lstStyle/>
          <a:p>
            <a:r>
              <a:rPr lang="en-US" dirty="0"/>
              <a:t>History taking </a:t>
            </a:r>
          </a:p>
        </p:txBody>
      </p:sp>
      <p:sp>
        <p:nvSpPr>
          <p:cNvPr id="3" name="Content Placeholder 2">
            <a:extLst>
              <a:ext uri="{FF2B5EF4-FFF2-40B4-BE49-F238E27FC236}">
                <a16:creationId xmlns:a16="http://schemas.microsoft.com/office/drawing/2014/main" id="{AC60E679-2F6B-FBC3-DC39-286DC0C52A97}"/>
              </a:ext>
            </a:extLst>
          </p:cNvPr>
          <p:cNvSpPr>
            <a:spLocks noGrp="1"/>
          </p:cNvSpPr>
          <p:nvPr>
            <p:ph idx="1"/>
          </p:nvPr>
        </p:nvSpPr>
        <p:spPr>
          <a:xfrm>
            <a:off x="1113183" y="2052116"/>
            <a:ext cx="10270434" cy="3997828"/>
          </a:xfrm>
        </p:spPr>
        <p:txBody>
          <a:bodyPr/>
          <a:lstStyle/>
          <a:p>
            <a:r>
              <a:rPr lang="en-US" dirty="0"/>
              <a:t>An accurate clinical history can yield up to 80% of clinical diagnosis (</a:t>
            </a:r>
            <a:r>
              <a:rPr lang="en-US" dirty="0" err="1"/>
              <a:t>Keifenheim</a:t>
            </a:r>
            <a:r>
              <a:rPr lang="en-US" dirty="0"/>
              <a:t> et al., 2015). </a:t>
            </a:r>
          </a:p>
        </p:txBody>
      </p:sp>
      <p:sp>
        <p:nvSpPr>
          <p:cNvPr id="4" name="Date Placeholder 3">
            <a:extLst>
              <a:ext uri="{FF2B5EF4-FFF2-40B4-BE49-F238E27FC236}">
                <a16:creationId xmlns:a16="http://schemas.microsoft.com/office/drawing/2014/main" id="{4A137759-F1BB-73CC-70DE-65ACDECA9BDC}"/>
              </a:ext>
            </a:extLst>
          </p:cNvPr>
          <p:cNvSpPr>
            <a:spLocks noGrp="1"/>
          </p:cNvSpPr>
          <p:nvPr>
            <p:ph type="dt" sz="half" idx="10"/>
          </p:nvPr>
        </p:nvSpPr>
        <p:spPr/>
        <p:txBody>
          <a:bodyPr/>
          <a:lstStyle/>
          <a:p>
            <a:fld id="{4D27E4A9-5723-4AF0-9F32-C186F062C665}" type="datetime1">
              <a:rPr lang="en-US" smtClean="0"/>
              <a:t>25-Mar-23</a:t>
            </a:fld>
            <a:endParaRPr lang="en-US"/>
          </a:p>
        </p:txBody>
      </p:sp>
      <p:sp>
        <p:nvSpPr>
          <p:cNvPr id="5" name="Footer Placeholder 4">
            <a:extLst>
              <a:ext uri="{FF2B5EF4-FFF2-40B4-BE49-F238E27FC236}">
                <a16:creationId xmlns:a16="http://schemas.microsoft.com/office/drawing/2014/main" id="{7F3BC793-C54C-B140-599E-FDD335597808}"/>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6892A935-050E-9B0E-BDB3-71CF9214A17B}"/>
              </a:ext>
            </a:extLst>
          </p:cNvPr>
          <p:cNvSpPr>
            <a:spLocks noGrp="1"/>
          </p:cNvSpPr>
          <p:nvPr>
            <p:ph type="sldNum" sz="quarter" idx="12"/>
          </p:nvPr>
        </p:nvSpPr>
        <p:spPr/>
        <p:txBody>
          <a:bodyPr/>
          <a:lstStyle/>
          <a:p>
            <a:fld id="{314E0730-6EC8-473A-A931-585B837EB13F}" type="slidenum">
              <a:rPr lang="en-US" smtClean="0"/>
              <a:t>19</a:t>
            </a:fld>
            <a:endParaRPr lang="en-US"/>
          </a:p>
        </p:txBody>
      </p:sp>
    </p:spTree>
    <p:extLst>
      <p:ext uri="{BB962C8B-B14F-4D97-AF65-F5344CB8AC3E}">
        <p14:creationId xmlns:p14="http://schemas.microsoft.com/office/powerpoint/2010/main" val="2840159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FCF734-FDF5-74A7-DD27-68B50FA2D6C8}"/>
              </a:ext>
            </a:extLst>
          </p:cNvPr>
          <p:cNvSpPr>
            <a:spLocks noGrp="1"/>
          </p:cNvSpPr>
          <p:nvPr>
            <p:ph type="ctrTitle"/>
          </p:nvPr>
        </p:nvSpPr>
        <p:spPr>
          <a:xfrm>
            <a:off x="1379355" y="648137"/>
            <a:ext cx="7181549" cy="2268559"/>
          </a:xfrm>
        </p:spPr>
        <p:txBody>
          <a:bodyPr>
            <a:normAutofit fontScale="90000"/>
          </a:bodyPr>
          <a:lstStyle/>
          <a:p>
            <a:pPr algn="ctr"/>
            <a:r>
              <a:rPr lang="en-US" dirty="0"/>
              <a:t>PERSON CENTERED CARE IN SONOGRAPHY</a:t>
            </a:r>
          </a:p>
        </p:txBody>
      </p:sp>
      <p:sp>
        <p:nvSpPr>
          <p:cNvPr id="5" name="Subtitle 4">
            <a:extLst>
              <a:ext uri="{FF2B5EF4-FFF2-40B4-BE49-F238E27FC236}">
                <a16:creationId xmlns:a16="http://schemas.microsoft.com/office/drawing/2014/main" id="{A14CF8CA-0BC5-804D-383F-DE758579142C}"/>
              </a:ext>
            </a:extLst>
          </p:cNvPr>
          <p:cNvSpPr>
            <a:spLocks noGrp="1"/>
          </p:cNvSpPr>
          <p:nvPr>
            <p:ph type="subTitle" idx="1"/>
          </p:nvPr>
        </p:nvSpPr>
        <p:spPr>
          <a:xfrm>
            <a:off x="967409" y="4040618"/>
            <a:ext cx="7885043" cy="2268560"/>
          </a:xfrm>
        </p:spPr>
        <p:txBody>
          <a:bodyPr>
            <a:normAutofit lnSpcReduction="10000"/>
          </a:bodyPr>
          <a:lstStyle/>
          <a:p>
            <a:pPr algn="l">
              <a:lnSpc>
                <a:spcPct val="150000"/>
              </a:lnSpc>
              <a:spcAft>
                <a:spcPts val="800"/>
              </a:spcAft>
            </a:pP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Benedict Apaw Agyei</a:t>
            </a:r>
            <a:r>
              <a:rPr lang="en-GB" sz="1600" b="1"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Yaw Amo Wiafe</a:t>
            </a:r>
            <a:r>
              <a:rPr lang="en-GB" sz="16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t>
            </a:r>
            <a:r>
              <a:rPr lang="en-GB" sz="16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GB" sz="1600" dirty="0">
                <a:effectLst/>
                <a:latin typeface="Times New Roman" panose="02020603050405020304" pitchFamily="18" charset="0"/>
                <a:ea typeface="Calibri" panose="020F0502020204030204" pitchFamily="34" charset="0"/>
                <a:cs typeface="Times New Roman" panose="02020603050405020304" pitchFamily="18" charset="0"/>
              </a:rPr>
              <a:t>Andrew Donkor</a:t>
            </a:r>
            <a:r>
              <a:rPr lang="en-GB" sz="1600" baseline="30000" dirty="0">
                <a:effectLst/>
                <a:latin typeface="Times New Roman" panose="02020603050405020304" pitchFamily="18" charset="0"/>
                <a:ea typeface="Calibri" panose="020F0502020204030204" pitchFamily="34" charset="0"/>
                <a:cs typeface="Times New Roman" panose="02020603050405020304" pitchFamily="18" charset="0"/>
              </a:rPr>
              <a:t>1,2,3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800"/>
              </a:spcAft>
              <a:buFont typeface="+mj-lt"/>
              <a:buAutoNum type="arabicPeriod"/>
            </a:pP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Department of Medical Diagnostics, Faculty of Allied Health Sciences, Kwame Nkrumah University of Science and Technology, Kumasi, Ghana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800"/>
              </a:spcAft>
              <a:buFont typeface="+mj-lt"/>
              <a:buAutoNum type="arabicPeriod"/>
            </a:pP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IMPACCT, Faculty of Health, University of Technology Sydney, Australia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l">
              <a:lnSpc>
                <a:spcPct val="150000"/>
              </a:lnSpc>
              <a:spcAft>
                <a:spcPts val="800"/>
              </a:spcAft>
              <a:buFont typeface="+mj-lt"/>
              <a:buAutoNum type="arabicPeriod"/>
            </a:pPr>
            <a:r>
              <a:rPr lang="en-AU" sz="1600" dirty="0">
                <a:effectLst/>
                <a:latin typeface="Times New Roman" panose="02020603050405020304" pitchFamily="18" charset="0"/>
                <a:ea typeface="Calibri" panose="020F0502020204030204" pitchFamily="34" charset="0"/>
                <a:cs typeface="Times New Roman" panose="02020603050405020304" pitchFamily="18" charset="0"/>
              </a:rPr>
              <a:t>College of Nursing and Health Sciences, Flinders University, Australia</a:t>
            </a:r>
          </a:p>
        </p:txBody>
      </p:sp>
      <p:sp>
        <p:nvSpPr>
          <p:cNvPr id="6" name="Date Placeholder 5">
            <a:extLst>
              <a:ext uri="{FF2B5EF4-FFF2-40B4-BE49-F238E27FC236}">
                <a16:creationId xmlns:a16="http://schemas.microsoft.com/office/drawing/2014/main" id="{0A618CF3-742E-CEAE-BF11-2CBDED057D42}"/>
              </a:ext>
            </a:extLst>
          </p:cNvPr>
          <p:cNvSpPr>
            <a:spLocks noGrp="1"/>
          </p:cNvSpPr>
          <p:nvPr>
            <p:ph type="dt" sz="half" idx="10"/>
          </p:nvPr>
        </p:nvSpPr>
        <p:spPr/>
        <p:txBody>
          <a:bodyPr/>
          <a:lstStyle/>
          <a:p>
            <a:fld id="{574A57FA-6F4E-4687-896D-52B027180A56}" type="datetime1">
              <a:rPr lang="en-US" smtClean="0"/>
              <a:t>25-Mar-23</a:t>
            </a:fld>
            <a:endParaRPr lang="en-US"/>
          </a:p>
        </p:txBody>
      </p:sp>
      <p:sp>
        <p:nvSpPr>
          <p:cNvPr id="7" name="Footer Placeholder 6">
            <a:extLst>
              <a:ext uri="{FF2B5EF4-FFF2-40B4-BE49-F238E27FC236}">
                <a16:creationId xmlns:a16="http://schemas.microsoft.com/office/drawing/2014/main" id="{19CEE071-68C4-62A8-6580-AC380D399F75}"/>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75B53CBB-187F-944F-D1B4-2797080013A6}"/>
              </a:ext>
            </a:extLst>
          </p:cNvPr>
          <p:cNvSpPr>
            <a:spLocks noGrp="1"/>
          </p:cNvSpPr>
          <p:nvPr>
            <p:ph type="sldNum" sz="quarter" idx="12"/>
          </p:nvPr>
        </p:nvSpPr>
        <p:spPr/>
        <p:txBody>
          <a:bodyPr/>
          <a:lstStyle/>
          <a:p>
            <a:fld id="{314E0730-6EC8-473A-A931-585B837EB13F}" type="slidenum">
              <a:rPr lang="en-US" smtClean="0"/>
              <a:t>2</a:t>
            </a:fld>
            <a:endParaRPr lang="en-US"/>
          </a:p>
        </p:txBody>
      </p:sp>
    </p:spTree>
    <p:extLst>
      <p:ext uri="{BB962C8B-B14F-4D97-AF65-F5344CB8AC3E}">
        <p14:creationId xmlns:p14="http://schemas.microsoft.com/office/powerpoint/2010/main" val="10215749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9336AC3-DE0F-9188-31BF-D744720BD91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2034" y="210134"/>
            <a:ext cx="8587933" cy="6437732"/>
          </a:xfrm>
        </p:spPr>
      </p:pic>
      <p:sp>
        <p:nvSpPr>
          <p:cNvPr id="6" name="Date Placeholder 5">
            <a:extLst>
              <a:ext uri="{FF2B5EF4-FFF2-40B4-BE49-F238E27FC236}">
                <a16:creationId xmlns:a16="http://schemas.microsoft.com/office/drawing/2014/main" id="{8AC510B3-FD16-E968-396B-78BCA272D8F1}"/>
              </a:ext>
            </a:extLst>
          </p:cNvPr>
          <p:cNvSpPr>
            <a:spLocks noGrp="1"/>
          </p:cNvSpPr>
          <p:nvPr>
            <p:ph type="dt" sz="half" idx="10"/>
          </p:nvPr>
        </p:nvSpPr>
        <p:spPr/>
        <p:txBody>
          <a:bodyPr/>
          <a:lstStyle/>
          <a:p>
            <a:fld id="{5A4F2ADB-AC75-4B3D-AB23-13818B77C27F}" type="datetime1">
              <a:rPr lang="en-US" smtClean="0"/>
              <a:t>25-Mar-23</a:t>
            </a:fld>
            <a:endParaRPr lang="en-US"/>
          </a:p>
        </p:txBody>
      </p:sp>
      <p:sp>
        <p:nvSpPr>
          <p:cNvPr id="7" name="Footer Placeholder 6">
            <a:extLst>
              <a:ext uri="{FF2B5EF4-FFF2-40B4-BE49-F238E27FC236}">
                <a16:creationId xmlns:a16="http://schemas.microsoft.com/office/drawing/2014/main" id="{90853B72-B5F3-B23D-8D93-C2E978AD0366}"/>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ED2C7CB3-C980-FF8F-86F1-B84908A1684B}"/>
              </a:ext>
            </a:extLst>
          </p:cNvPr>
          <p:cNvSpPr>
            <a:spLocks noGrp="1"/>
          </p:cNvSpPr>
          <p:nvPr>
            <p:ph type="sldNum" sz="quarter" idx="12"/>
          </p:nvPr>
        </p:nvSpPr>
        <p:spPr/>
        <p:txBody>
          <a:bodyPr/>
          <a:lstStyle/>
          <a:p>
            <a:fld id="{314E0730-6EC8-473A-A931-585B837EB13F}" type="slidenum">
              <a:rPr lang="en-US" smtClean="0"/>
              <a:t>20</a:t>
            </a:fld>
            <a:endParaRPr lang="en-US"/>
          </a:p>
        </p:txBody>
      </p:sp>
    </p:spTree>
    <p:extLst>
      <p:ext uri="{BB962C8B-B14F-4D97-AF65-F5344CB8AC3E}">
        <p14:creationId xmlns:p14="http://schemas.microsoft.com/office/powerpoint/2010/main" val="37041494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263FAA-528E-3F2C-C349-E2030860CABC}"/>
              </a:ext>
            </a:extLst>
          </p:cNvPr>
          <p:cNvSpPr>
            <a:spLocks noGrp="1"/>
          </p:cNvSpPr>
          <p:nvPr>
            <p:ph type="title"/>
          </p:nvPr>
        </p:nvSpPr>
        <p:spPr/>
        <p:txBody>
          <a:bodyPr/>
          <a:lstStyle/>
          <a:p>
            <a:r>
              <a:rPr lang="en-US" dirty="0"/>
              <a:t>Sources of clinical History</a:t>
            </a:r>
          </a:p>
        </p:txBody>
      </p:sp>
      <p:sp>
        <p:nvSpPr>
          <p:cNvPr id="3" name="Content Placeholder 2">
            <a:extLst>
              <a:ext uri="{FF2B5EF4-FFF2-40B4-BE49-F238E27FC236}">
                <a16:creationId xmlns:a16="http://schemas.microsoft.com/office/drawing/2014/main" id="{3D80065F-4BFA-CDE9-827A-E273B41240D3}"/>
              </a:ext>
            </a:extLst>
          </p:cNvPr>
          <p:cNvSpPr>
            <a:spLocks noGrp="1"/>
          </p:cNvSpPr>
          <p:nvPr>
            <p:ph idx="1"/>
          </p:nvPr>
        </p:nvSpPr>
        <p:spPr>
          <a:xfrm>
            <a:off x="1113182" y="2052115"/>
            <a:ext cx="10283687" cy="4308927"/>
          </a:xfrm>
        </p:spPr>
        <p:txBody>
          <a:bodyPr>
            <a:normAutofit fontScale="92500" lnSpcReduction="10000"/>
          </a:bodyPr>
          <a:lstStyle/>
          <a:p>
            <a:pPr marL="0" indent="0" algn="just">
              <a:lnSpc>
                <a:spcPct val="150000"/>
              </a:lnSpc>
              <a:buNone/>
            </a:pPr>
            <a:r>
              <a:rPr lang="en-US" dirty="0"/>
              <a:t>The mains sources of patient clinical history are </a:t>
            </a:r>
          </a:p>
          <a:p>
            <a:pPr algn="just">
              <a:lnSpc>
                <a:spcPct val="150000"/>
              </a:lnSpc>
            </a:pPr>
            <a:r>
              <a:rPr lang="en-US" dirty="0"/>
              <a:t>The referral letter/request form </a:t>
            </a:r>
          </a:p>
          <a:p>
            <a:pPr algn="just">
              <a:lnSpc>
                <a:spcPct val="150000"/>
              </a:lnSpc>
            </a:pPr>
            <a:r>
              <a:rPr lang="en-US" dirty="0"/>
              <a:t>Patient’s medical records, </a:t>
            </a:r>
          </a:p>
          <a:p>
            <a:pPr algn="just">
              <a:lnSpc>
                <a:spcPct val="150000"/>
              </a:lnSpc>
            </a:pPr>
            <a:r>
              <a:rPr lang="en-US" dirty="0"/>
              <a:t>Interviewing the patient, </a:t>
            </a:r>
          </a:p>
          <a:p>
            <a:pPr algn="just">
              <a:lnSpc>
                <a:spcPct val="150000"/>
              </a:lnSpc>
            </a:pPr>
            <a:r>
              <a:rPr lang="en-US" dirty="0"/>
              <a:t>Clinical observations. </a:t>
            </a:r>
          </a:p>
          <a:p>
            <a:pPr algn="just">
              <a:lnSpc>
                <a:spcPct val="150000"/>
              </a:lnSpc>
            </a:pPr>
            <a:endParaRPr lang="en-US" dirty="0"/>
          </a:p>
          <a:p>
            <a:pPr algn="just">
              <a:lnSpc>
                <a:spcPct val="150000"/>
              </a:lnSpc>
            </a:pPr>
            <a:r>
              <a:rPr lang="en-US" dirty="0"/>
              <a:t>Sonographers should maximize the use of all sources of information in order to minimize diagnostic errors.</a:t>
            </a:r>
          </a:p>
        </p:txBody>
      </p:sp>
      <p:sp>
        <p:nvSpPr>
          <p:cNvPr id="4" name="Date Placeholder 3">
            <a:extLst>
              <a:ext uri="{FF2B5EF4-FFF2-40B4-BE49-F238E27FC236}">
                <a16:creationId xmlns:a16="http://schemas.microsoft.com/office/drawing/2014/main" id="{A51BE6DF-3FCA-3323-8302-33AB493A1274}"/>
              </a:ext>
            </a:extLst>
          </p:cNvPr>
          <p:cNvSpPr>
            <a:spLocks noGrp="1"/>
          </p:cNvSpPr>
          <p:nvPr>
            <p:ph type="dt" sz="half" idx="10"/>
          </p:nvPr>
        </p:nvSpPr>
        <p:spPr/>
        <p:txBody>
          <a:bodyPr/>
          <a:lstStyle/>
          <a:p>
            <a:fld id="{BAA9EB04-0D0E-494A-9C98-F6343B78F3B8}" type="datetime1">
              <a:rPr lang="en-US" smtClean="0"/>
              <a:t>25-Mar-23</a:t>
            </a:fld>
            <a:endParaRPr lang="en-US"/>
          </a:p>
        </p:txBody>
      </p:sp>
      <p:sp>
        <p:nvSpPr>
          <p:cNvPr id="5" name="Footer Placeholder 4">
            <a:extLst>
              <a:ext uri="{FF2B5EF4-FFF2-40B4-BE49-F238E27FC236}">
                <a16:creationId xmlns:a16="http://schemas.microsoft.com/office/drawing/2014/main" id="{77228850-B290-BC33-8E68-2D3A026E2F87}"/>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9ED93E92-0CA7-E655-F84A-5F1B7E3FDD67}"/>
              </a:ext>
            </a:extLst>
          </p:cNvPr>
          <p:cNvSpPr>
            <a:spLocks noGrp="1"/>
          </p:cNvSpPr>
          <p:nvPr>
            <p:ph type="sldNum" sz="quarter" idx="12"/>
          </p:nvPr>
        </p:nvSpPr>
        <p:spPr/>
        <p:txBody>
          <a:bodyPr/>
          <a:lstStyle/>
          <a:p>
            <a:fld id="{314E0730-6EC8-473A-A931-585B837EB13F}" type="slidenum">
              <a:rPr lang="en-US" smtClean="0"/>
              <a:t>21</a:t>
            </a:fld>
            <a:endParaRPr lang="en-US"/>
          </a:p>
        </p:txBody>
      </p:sp>
    </p:spTree>
    <p:extLst>
      <p:ext uri="{BB962C8B-B14F-4D97-AF65-F5344CB8AC3E}">
        <p14:creationId xmlns:p14="http://schemas.microsoft.com/office/powerpoint/2010/main" val="6845951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97A4-C377-CE40-8101-ADB35BA78C59}"/>
              </a:ext>
            </a:extLst>
          </p:cNvPr>
          <p:cNvSpPr>
            <a:spLocks noGrp="1"/>
          </p:cNvSpPr>
          <p:nvPr>
            <p:ph type="title"/>
          </p:nvPr>
        </p:nvSpPr>
        <p:spPr>
          <a:xfrm>
            <a:off x="838200" y="2766218"/>
            <a:ext cx="10515600" cy="1325563"/>
          </a:xfrm>
        </p:spPr>
        <p:txBody>
          <a:bodyPr/>
          <a:lstStyle/>
          <a:p>
            <a:pPr algn="ctr"/>
            <a:r>
              <a:rPr lang="en-US" dirty="0"/>
              <a:t>IMPLEMENTATION OF QUALITY PATIENT CARE PROTOCOLS</a:t>
            </a:r>
          </a:p>
        </p:txBody>
      </p:sp>
      <p:sp>
        <p:nvSpPr>
          <p:cNvPr id="4" name="Date Placeholder 3">
            <a:extLst>
              <a:ext uri="{FF2B5EF4-FFF2-40B4-BE49-F238E27FC236}">
                <a16:creationId xmlns:a16="http://schemas.microsoft.com/office/drawing/2014/main" id="{A2C73903-36B3-4753-E202-8FA8EBD883EC}"/>
              </a:ext>
            </a:extLst>
          </p:cNvPr>
          <p:cNvSpPr>
            <a:spLocks noGrp="1"/>
          </p:cNvSpPr>
          <p:nvPr>
            <p:ph type="dt" sz="half" idx="10"/>
          </p:nvPr>
        </p:nvSpPr>
        <p:spPr/>
        <p:txBody>
          <a:bodyPr/>
          <a:lstStyle/>
          <a:p>
            <a:fld id="{5DDD0ED7-ACE2-439C-A11F-5172D5502E08}" type="datetime1">
              <a:rPr lang="en-US" smtClean="0"/>
              <a:t>25-Mar-23</a:t>
            </a:fld>
            <a:endParaRPr lang="en-US"/>
          </a:p>
        </p:txBody>
      </p:sp>
      <p:sp>
        <p:nvSpPr>
          <p:cNvPr id="5" name="Footer Placeholder 4">
            <a:extLst>
              <a:ext uri="{FF2B5EF4-FFF2-40B4-BE49-F238E27FC236}">
                <a16:creationId xmlns:a16="http://schemas.microsoft.com/office/drawing/2014/main" id="{78D0EA7D-6E74-4A41-37C7-7F2299030D56}"/>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A072C106-4227-7786-C603-1E3DC9A82256}"/>
              </a:ext>
            </a:extLst>
          </p:cNvPr>
          <p:cNvSpPr>
            <a:spLocks noGrp="1"/>
          </p:cNvSpPr>
          <p:nvPr>
            <p:ph type="sldNum" sz="quarter" idx="12"/>
          </p:nvPr>
        </p:nvSpPr>
        <p:spPr/>
        <p:txBody>
          <a:bodyPr/>
          <a:lstStyle/>
          <a:p>
            <a:fld id="{314E0730-6EC8-473A-A931-585B837EB13F}" type="slidenum">
              <a:rPr lang="en-US" smtClean="0"/>
              <a:t>22</a:t>
            </a:fld>
            <a:endParaRPr lang="en-US"/>
          </a:p>
        </p:txBody>
      </p:sp>
    </p:spTree>
    <p:extLst>
      <p:ext uri="{BB962C8B-B14F-4D97-AF65-F5344CB8AC3E}">
        <p14:creationId xmlns:p14="http://schemas.microsoft.com/office/powerpoint/2010/main" val="39888338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7AE7-A0B2-4CBC-4ADF-B87839F5CA83}"/>
              </a:ext>
            </a:extLst>
          </p:cNvPr>
          <p:cNvSpPr>
            <a:spLocks noGrp="1"/>
          </p:cNvSpPr>
          <p:nvPr>
            <p:ph type="title"/>
          </p:nvPr>
        </p:nvSpPr>
        <p:spPr/>
        <p:txBody>
          <a:bodyPr/>
          <a:lstStyle/>
          <a:p>
            <a:r>
              <a:rPr lang="en-US" dirty="0"/>
              <a:t>Quality patient care protocols</a:t>
            </a:r>
          </a:p>
        </p:txBody>
      </p:sp>
      <p:sp>
        <p:nvSpPr>
          <p:cNvPr id="3" name="Content Placeholder 2">
            <a:extLst>
              <a:ext uri="{FF2B5EF4-FFF2-40B4-BE49-F238E27FC236}">
                <a16:creationId xmlns:a16="http://schemas.microsoft.com/office/drawing/2014/main" id="{7E0F5A0D-2A6A-848F-E9EE-C9AD9480A3C4}"/>
              </a:ext>
            </a:extLst>
          </p:cNvPr>
          <p:cNvSpPr>
            <a:spLocks noGrp="1"/>
          </p:cNvSpPr>
          <p:nvPr>
            <p:ph idx="1"/>
          </p:nvPr>
        </p:nvSpPr>
        <p:spPr>
          <a:xfrm>
            <a:off x="1033670" y="2052116"/>
            <a:ext cx="10137913" cy="3997828"/>
          </a:xfrm>
        </p:spPr>
        <p:txBody>
          <a:bodyPr/>
          <a:lstStyle/>
          <a:p>
            <a:pPr algn="just">
              <a:lnSpc>
                <a:spcPct val="200000"/>
              </a:lnSpc>
            </a:pPr>
            <a:r>
              <a:rPr lang="en-US" dirty="0"/>
              <a:t>During the examination, the patient should be positioned on a scanning table that provides adequate comfort. </a:t>
            </a:r>
          </a:p>
          <a:p>
            <a:pPr algn="just">
              <a:lnSpc>
                <a:spcPct val="200000"/>
              </a:lnSpc>
            </a:pPr>
            <a:r>
              <a:rPr lang="en-US" dirty="0"/>
              <a:t>Quality patient care is provided through the safe and accurate implementation of a deliberate protocol.</a:t>
            </a:r>
          </a:p>
        </p:txBody>
      </p:sp>
      <p:sp>
        <p:nvSpPr>
          <p:cNvPr id="4" name="Date Placeholder 3">
            <a:extLst>
              <a:ext uri="{FF2B5EF4-FFF2-40B4-BE49-F238E27FC236}">
                <a16:creationId xmlns:a16="http://schemas.microsoft.com/office/drawing/2014/main" id="{20C43615-4DD3-DA11-DCB7-0D0B1E082D50}"/>
              </a:ext>
            </a:extLst>
          </p:cNvPr>
          <p:cNvSpPr>
            <a:spLocks noGrp="1"/>
          </p:cNvSpPr>
          <p:nvPr>
            <p:ph type="dt" sz="half" idx="10"/>
          </p:nvPr>
        </p:nvSpPr>
        <p:spPr/>
        <p:txBody>
          <a:bodyPr/>
          <a:lstStyle/>
          <a:p>
            <a:fld id="{7A3B74B7-D01F-4018-85AD-4A36E1386B01}" type="datetime1">
              <a:rPr lang="en-US" smtClean="0"/>
              <a:t>25-Mar-23</a:t>
            </a:fld>
            <a:endParaRPr lang="en-US"/>
          </a:p>
        </p:txBody>
      </p:sp>
      <p:sp>
        <p:nvSpPr>
          <p:cNvPr id="5" name="Footer Placeholder 4">
            <a:extLst>
              <a:ext uri="{FF2B5EF4-FFF2-40B4-BE49-F238E27FC236}">
                <a16:creationId xmlns:a16="http://schemas.microsoft.com/office/drawing/2014/main" id="{3F180C5C-4F16-1355-8FF5-61DAA09D1ED8}"/>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112E9B03-16B6-8F95-D9BC-37399114FA7F}"/>
              </a:ext>
            </a:extLst>
          </p:cNvPr>
          <p:cNvSpPr>
            <a:spLocks noGrp="1"/>
          </p:cNvSpPr>
          <p:nvPr>
            <p:ph type="sldNum" sz="quarter" idx="12"/>
          </p:nvPr>
        </p:nvSpPr>
        <p:spPr/>
        <p:txBody>
          <a:bodyPr/>
          <a:lstStyle/>
          <a:p>
            <a:fld id="{314E0730-6EC8-473A-A931-585B837EB13F}" type="slidenum">
              <a:rPr lang="en-US" smtClean="0"/>
              <a:t>23</a:t>
            </a:fld>
            <a:endParaRPr lang="en-US"/>
          </a:p>
        </p:txBody>
      </p:sp>
    </p:spTree>
    <p:extLst>
      <p:ext uri="{BB962C8B-B14F-4D97-AF65-F5344CB8AC3E}">
        <p14:creationId xmlns:p14="http://schemas.microsoft.com/office/powerpoint/2010/main" val="31520870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466FD-BE2D-2DAA-FE09-99A2C5C8BB84}"/>
              </a:ext>
            </a:extLst>
          </p:cNvPr>
          <p:cNvSpPr>
            <a:spLocks noGrp="1"/>
          </p:cNvSpPr>
          <p:nvPr>
            <p:ph type="title"/>
          </p:nvPr>
        </p:nvSpPr>
        <p:spPr/>
        <p:txBody>
          <a:bodyPr/>
          <a:lstStyle/>
          <a:p>
            <a:r>
              <a:rPr lang="en-US" dirty="0"/>
              <a:t>Sources of Quality patient care protocols</a:t>
            </a:r>
          </a:p>
        </p:txBody>
      </p:sp>
      <p:sp>
        <p:nvSpPr>
          <p:cNvPr id="3" name="Content Placeholder 2">
            <a:extLst>
              <a:ext uri="{FF2B5EF4-FFF2-40B4-BE49-F238E27FC236}">
                <a16:creationId xmlns:a16="http://schemas.microsoft.com/office/drawing/2014/main" id="{A0DDB09B-B360-9F61-4C85-DBF766C5B6B0}"/>
              </a:ext>
            </a:extLst>
          </p:cNvPr>
          <p:cNvSpPr>
            <a:spLocks noGrp="1"/>
          </p:cNvSpPr>
          <p:nvPr>
            <p:ph idx="1"/>
          </p:nvPr>
        </p:nvSpPr>
        <p:spPr>
          <a:xfrm>
            <a:off x="1099930" y="2052116"/>
            <a:ext cx="10243931" cy="3997828"/>
          </a:xfrm>
        </p:spPr>
        <p:txBody>
          <a:bodyPr>
            <a:normAutofit/>
          </a:bodyPr>
          <a:lstStyle/>
          <a:p>
            <a:r>
              <a:rPr lang="en-US" dirty="0"/>
              <a:t>American College of Radiology (ACR).</a:t>
            </a:r>
          </a:p>
          <a:p>
            <a:r>
              <a:rPr lang="en-US" dirty="0"/>
              <a:t>American Congress of Obstetricians and Gynecologists (ACOG).</a:t>
            </a:r>
          </a:p>
          <a:p>
            <a:r>
              <a:rPr lang="en-US" dirty="0"/>
              <a:t>American Institute of Ultrasound in Medicine (AIUM).</a:t>
            </a:r>
          </a:p>
          <a:p>
            <a:r>
              <a:rPr lang="en-US" dirty="0"/>
              <a:t>American Registry for Diagnostic Medical Sonography (ARDMS).</a:t>
            </a:r>
          </a:p>
          <a:p>
            <a:r>
              <a:rPr lang="en-US" dirty="0"/>
              <a:t>American Society of Echocardiography (ASE).</a:t>
            </a:r>
          </a:p>
          <a:p>
            <a:r>
              <a:rPr lang="en-US" dirty="0"/>
              <a:t> British Medical Ultrasound Society (BMUS).</a:t>
            </a:r>
          </a:p>
        </p:txBody>
      </p:sp>
      <p:sp>
        <p:nvSpPr>
          <p:cNvPr id="4" name="Date Placeholder 3">
            <a:extLst>
              <a:ext uri="{FF2B5EF4-FFF2-40B4-BE49-F238E27FC236}">
                <a16:creationId xmlns:a16="http://schemas.microsoft.com/office/drawing/2014/main" id="{2993E295-9752-9E1B-6CE2-AB13986C9837}"/>
              </a:ext>
            </a:extLst>
          </p:cNvPr>
          <p:cNvSpPr>
            <a:spLocks noGrp="1"/>
          </p:cNvSpPr>
          <p:nvPr>
            <p:ph type="dt" sz="half" idx="10"/>
          </p:nvPr>
        </p:nvSpPr>
        <p:spPr/>
        <p:txBody>
          <a:bodyPr/>
          <a:lstStyle/>
          <a:p>
            <a:fld id="{715A03EF-7F76-4BB7-9FD7-6652B2C3508E}" type="datetime1">
              <a:rPr lang="en-US" smtClean="0"/>
              <a:t>25-Mar-23</a:t>
            </a:fld>
            <a:endParaRPr lang="en-US"/>
          </a:p>
        </p:txBody>
      </p:sp>
      <p:sp>
        <p:nvSpPr>
          <p:cNvPr id="5" name="Footer Placeholder 4">
            <a:extLst>
              <a:ext uri="{FF2B5EF4-FFF2-40B4-BE49-F238E27FC236}">
                <a16:creationId xmlns:a16="http://schemas.microsoft.com/office/drawing/2014/main" id="{344117FA-1529-79E4-45F3-D7F7463E9569}"/>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C66CE315-29DC-0219-79B0-ED6913CEA0ED}"/>
              </a:ext>
            </a:extLst>
          </p:cNvPr>
          <p:cNvSpPr>
            <a:spLocks noGrp="1"/>
          </p:cNvSpPr>
          <p:nvPr>
            <p:ph type="sldNum" sz="quarter" idx="12"/>
          </p:nvPr>
        </p:nvSpPr>
        <p:spPr/>
        <p:txBody>
          <a:bodyPr/>
          <a:lstStyle/>
          <a:p>
            <a:fld id="{314E0730-6EC8-473A-A931-585B837EB13F}" type="slidenum">
              <a:rPr lang="en-US" smtClean="0"/>
              <a:t>24</a:t>
            </a:fld>
            <a:endParaRPr lang="en-US"/>
          </a:p>
        </p:txBody>
      </p:sp>
    </p:spTree>
    <p:extLst>
      <p:ext uri="{BB962C8B-B14F-4D97-AF65-F5344CB8AC3E}">
        <p14:creationId xmlns:p14="http://schemas.microsoft.com/office/powerpoint/2010/main" val="2882166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71B36-1FDE-4772-3CFD-4DC44E774FD6}"/>
              </a:ext>
            </a:extLst>
          </p:cNvPr>
          <p:cNvSpPr>
            <a:spLocks noGrp="1"/>
          </p:cNvSpPr>
          <p:nvPr>
            <p:ph type="title"/>
          </p:nvPr>
        </p:nvSpPr>
        <p:spPr/>
        <p:txBody>
          <a:bodyPr/>
          <a:lstStyle/>
          <a:p>
            <a:r>
              <a:rPr lang="en-US" dirty="0"/>
              <a:t>Quality patient care protocols </a:t>
            </a:r>
            <a:r>
              <a:rPr lang="en-US" dirty="0" err="1"/>
              <a:t>eg.</a:t>
            </a:r>
            <a:endParaRPr lang="en-US" dirty="0"/>
          </a:p>
        </p:txBody>
      </p:sp>
      <p:sp>
        <p:nvSpPr>
          <p:cNvPr id="3" name="Content Placeholder 2">
            <a:extLst>
              <a:ext uri="{FF2B5EF4-FFF2-40B4-BE49-F238E27FC236}">
                <a16:creationId xmlns:a16="http://schemas.microsoft.com/office/drawing/2014/main" id="{B859C180-FFC4-C2AD-0946-78A7403544DD}"/>
              </a:ext>
            </a:extLst>
          </p:cNvPr>
          <p:cNvSpPr>
            <a:spLocks noGrp="1"/>
          </p:cNvSpPr>
          <p:nvPr>
            <p:ph idx="1"/>
          </p:nvPr>
        </p:nvSpPr>
        <p:spPr>
          <a:xfrm>
            <a:off x="1020417" y="2052116"/>
            <a:ext cx="10336696" cy="3997828"/>
          </a:xfrm>
        </p:spPr>
        <p:txBody>
          <a:bodyPr>
            <a:normAutofit/>
          </a:bodyPr>
          <a:lstStyle/>
          <a:p>
            <a:pPr algn="just">
              <a:lnSpc>
                <a:spcPct val="150000"/>
              </a:lnSpc>
            </a:pPr>
            <a:r>
              <a:rPr lang="en-US" dirty="0"/>
              <a:t>Implements a protocol that falls within established procedures.</a:t>
            </a:r>
          </a:p>
          <a:p>
            <a:pPr algn="just">
              <a:lnSpc>
                <a:spcPct val="150000"/>
              </a:lnSpc>
            </a:pPr>
            <a:r>
              <a:rPr lang="en-US" dirty="0"/>
              <a:t>Elicits the cooperation of the patient to carry out the protocol.</a:t>
            </a:r>
          </a:p>
          <a:p>
            <a:pPr algn="just">
              <a:lnSpc>
                <a:spcPct val="150000"/>
              </a:lnSpc>
            </a:pPr>
            <a:r>
              <a:rPr lang="en-US" dirty="0"/>
              <a:t>Adapts the protocol according to the patient's disease process or condition.</a:t>
            </a:r>
          </a:p>
          <a:p>
            <a:pPr algn="just">
              <a:lnSpc>
                <a:spcPct val="150000"/>
              </a:lnSpc>
            </a:pPr>
            <a:r>
              <a:rPr lang="en-US" dirty="0"/>
              <a:t>Performs measurements and calculations according to facility protocol.</a:t>
            </a:r>
          </a:p>
          <a:p>
            <a:pPr algn="just">
              <a:lnSpc>
                <a:spcPct val="150000"/>
              </a:lnSpc>
            </a:pPr>
            <a:r>
              <a:rPr lang="en-US" dirty="0"/>
              <a:t>Monitors the patient's physical and mental status.</a:t>
            </a:r>
          </a:p>
          <a:p>
            <a:pPr algn="just">
              <a:lnSpc>
                <a:spcPct val="150000"/>
              </a:lnSpc>
            </a:pPr>
            <a:r>
              <a:rPr lang="en-US" dirty="0"/>
              <a:t>Administers first aid or provides life support in emergency situations.</a:t>
            </a:r>
          </a:p>
          <a:p>
            <a:pPr algn="just">
              <a:lnSpc>
                <a:spcPct val="150000"/>
              </a:lnSpc>
            </a:pPr>
            <a:endParaRPr lang="en-US" dirty="0"/>
          </a:p>
        </p:txBody>
      </p:sp>
      <p:sp>
        <p:nvSpPr>
          <p:cNvPr id="4" name="Date Placeholder 3">
            <a:extLst>
              <a:ext uri="{FF2B5EF4-FFF2-40B4-BE49-F238E27FC236}">
                <a16:creationId xmlns:a16="http://schemas.microsoft.com/office/drawing/2014/main" id="{26821199-A6E7-DA2F-B7EE-C1B655F18A29}"/>
              </a:ext>
            </a:extLst>
          </p:cNvPr>
          <p:cNvSpPr>
            <a:spLocks noGrp="1"/>
          </p:cNvSpPr>
          <p:nvPr>
            <p:ph type="dt" sz="half" idx="10"/>
          </p:nvPr>
        </p:nvSpPr>
        <p:spPr/>
        <p:txBody>
          <a:bodyPr/>
          <a:lstStyle/>
          <a:p>
            <a:fld id="{68643842-3280-4BC7-A1FE-263497B5BAF8}" type="datetime1">
              <a:rPr lang="en-US" smtClean="0"/>
              <a:t>25-Mar-23</a:t>
            </a:fld>
            <a:endParaRPr lang="en-US"/>
          </a:p>
        </p:txBody>
      </p:sp>
      <p:sp>
        <p:nvSpPr>
          <p:cNvPr id="5" name="Footer Placeholder 4">
            <a:extLst>
              <a:ext uri="{FF2B5EF4-FFF2-40B4-BE49-F238E27FC236}">
                <a16:creationId xmlns:a16="http://schemas.microsoft.com/office/drawing/2014/main" id="{AADB6AD0-695F-5A6A-29AB-A04461DB9F4B}"/>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49FC2F6F-2EE6-4475-991C-86009516F10E}"/>
              </a:ext>
            </a:extLst>
          </p:cNvPr>
          <p:cNvSpPr>
            <a:spLocks noGrp="1"/>
          </p:cNvSpPr>
          <p:nvPr>
            <p:ph type="sldNum" sz="quarter" idx="12"/>
          </p:nvPr>
        </p:nvSpPr>
        <p:spPr/>
        <p:txBody>
          <a:bodyPr/>
          <a:lstStyle/>
          <a:p>
            <a:fld id="{314E0730-6EC8-473A-A931-585B837EB13F}" type="slidenum">
              <a:rPr lang="en-US" smtClean="0"/>
              <a:t>25</a:t>
            </a:fld>
            <a:endParaRPr lang="en-US"/>
          </a:p>
        </p:txBody>
      </p:sp>
    </p:spTree>
    <p:extLst>
      <p:ext uri="{BB962C8B-B14F-4D97-AF65-F5344CB8AC3E}">
        <p14:creationId xmlns:p14="http://schemas.microsoft.com/office/powerpoint/2010/main" val="42347154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5BBD4-3350-2009-EA81-9387F9187082}"/>
              </a:ext>
            </a:extLst>
          </p:cNvPr>
          <p:cNvSpPr>
            <a:spLocks noGrp="1"/>
          </p:cNvSpPr>
          <p:nvPr>
            <p:ph type="title"/>
          </p:nvPr>
        </p:nvSpPr>
        <p:spPr>
          <a:xfrm>
            <a:off x="838200" y="2766218"/>
            <a:ext cx="10515600" cy="1325563"/>
          </a:xfrm>
        </p:spPr>
        <p:txBody>
          <a:bodyPr/>
          <a:lstStyle/>
          <a:p>
            <a:pPr algn="ctr"/>
            <a:r>
              <a:rPr lang="en-US" dirty="0"/>
              <a:t>PATIENT  TRANSFER TECHNIQUES</a:t>
            </a:r>
          </a:p>
        </p:txBody>
      </p:sp>
      <p:sp>
        <p:nvSpPr>
          <p:cNvPr id="4" name="Date Placeholder 3">
            <a:extLst>
              <a:ext uri="{FF2B5EF4-FFF2-40B4-BE49-F238E27FC236}">
                <a16:creationId xmlns:a16="http://schemas.microsoft.com/office/drawing/2014/main" id="{25B58658-E76B-9FA6-3340-BDE77FB967D8}"/>
              </a:ext>
            </a:extLst>
          </p:cNvPr>
          <p:cNvSpPr>
            <a:spLocks noGrp="1"/>
          </p:cNvSpPr>
          <p:nvPr>
            <p:ph type="dt" sz="half" idx="10"/>
          </p:nvPr>
        </p:nvSpPr>
        <p:spPr/>
        <p:txBody>
          <a:bodyPr/>
          <a:lstStyle/>
          <a:p>
            <a:fld id="{2065AE76-6A99-40DD-AA70-687F78D750BD}" type="datetime1">
              <a:rPr lang="en-US" smtClean="0"/>
              <a:t>25-Mar-23</a:t>
            </a:fld>
            <a:endParaRPr lang="en-US"/>
          </a:p>
        </p:txBody>
      </p:sp>
      <p:sp>
        <p:nvSpPr>
          <p:cNvPr id="5" name="Footer Placeholder 4">
            <a:extLst>
              <a:ext uri="{FF2B5EF4-FFF2-40B4-BE49-F238E27FC236}">
                <a16:creationId xmlns:a16="http://schemas.microsoft.com/office/drawing/2014/main" id="{D6C27F14-9CC2-3F49-D566-2E29A1D1A820}"/>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00DF267F-0CB1-9A2D-B9DE-AEFDE414CE52}"/>
              </a:ext>
            </a:extLst>
          </p:cNvPr>
          <p:cNvSpPr>
            <a:spLocks noGrp="1"/>
          </p:cNvSpPr>
          <p:nvPr>
            <p:ph type="sldNum" sz="quarter" idx="12"/>
          </p:nvPr>
        </p:nvSpPr>
        <p:spPr/>
        <p:txBody>
          <a:bodyPr/>
          <a:lstStyle/>
          <a:p>
            <a:fld id="{314E0730-6EC8-473A-A931-585B837EB13F}" type="slidenum">
              <a:rPr lang="en-US" smtClean="0"/>
              <a:t>26</a:t>
            </a:fld>
            <a:endParaRPr lang="en-US"/>
          </a:p>
        </p:txBody>
      </p:sp>
    </p:spTree>
    <p:extLst>
      <p:ext uri="{BB962C8B-B14F-4D97-AF65-F5344CB8AC3E}">
        <p14:creationId xmlns:p14="http://schemas.microsoft.com/office/powerpoint/2010/main" val="14492454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8C93CB-A809-849D-75A6-54D6587977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9930" y="60082"/>
            <a:ext cx="10204174" cy="6737837"/>
          </a:xfrm>
        </p:spPr>
      </p:pic>
      <p:sp>
        <p:nvSpPr>
          <p:cNvPr id="6" name="Date Placeholder 5">
            <a:extLst>
              <a:ext uri="{FF2B5EF4-FFF2-40B4-BE49-F238E27FC236}">
                <a16:creationId xmlns:a16="http://schemas.microsoft.com/office/drawing/2014/main" id="{D4CA008E-EF07-C5FC-C1CC-3E534AB9EF27}"/>
              </a:ext>
            </a:extLst>
          </p:cNvPr>
          <p:cNvSpPr>
            <a:spLocks noGrp="1"/>
          </p:cNvSpPr>
          <p:nvPr>
            <p:ph type="dt" sz="half" idx="10"/>
          </p:nvPr>
        </p:nvSpPr>
        <p:spPr/>
        <p:txBody>
          <a:bodyPr/>
          <a:lstStyle/>
          <a:p>
            <a:fld id="{134EC341-988E-4B5E-AE97-831355732217}" type="datetime1">
              <a:rPr lang="en-US" smtClean="0"/>
              <a:t>25-Mar-23</a:t>
            </a:fld>
            <a:endParaRPr lang="en-US"/>
          </a:p>
        </p:txBody>
      </p:sp>
      <p:sp>
        <p:nvSpPr>
          <p:cNvPr id="7" name="Footer Placeholder 6">
            <a:extLst>
              <a:ext uri="{FF2B5EF4-FFF2-40B4-BE49-F238E27FC236}">
                <a16:creationId xmlns:a16="http://schemas.microsoft.com/office/drawing/2014/main" id="{AEA77F99-583E-66C2-8C82-0D65D09FADD8}"/>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C753FB8B-225E-C9AB-8CEB-2644DA64116D}"/>
              </a:ext>
            </a:extLst>
          </p:cNvPr>
          <p:cNvSpPr>
            <a:spLocks noGrp="1"/>
          </p:cNvSpPr>
          <p:nvPr>
            <p:ph type="sldNum" sz="quarter" idx="12"/>
          </p:nvPr>
        </p:nvSpPr>
        <p:spPr/>
        <p:txBody>
          <a:bodyPr/>
          <a:lstStyle/>
          <a:p>
            <a:fld id="{314E0730-6EC8-473A-A931-585B837EB13F}" type="slidenum">
              <a:rPr lang="en-US" smtClean="0"/>
              <a:t>27</a:t>
            </a:fld>
            <a:endParaRPr lang="en-US"/>
          </a:p>
        </p:txBody>
      </p:sp>
    </p:spTree>
    <p:extLst>
      <p:ext uri="{BB962C8B-B14F-4D97-AF65-F5344CB8AC3E}">
        <p14:creationId xmlns:p14="http://schemas.microsoft.com/office/powerpoint/2010/main" val="11825799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0DACFC7-F173-053A-388C-723F856945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94599" y="210133"/>
            <a:ext cx="4495998" cy="6437732"/>
          </a:xfrm>
        </p:spPr>
      </p:pic>
      <p:sp>
        <p:nvSpPr>
          <p:cNvPr id="6" name="Date Placeholder 5">
            <a:extLst>
              <a:ext uri="{FF2B5EF4-FFF2-40B4-BE49-F238E27FC236}">
                <a16:creationId xmlns:a16="http://schemas.microsoft.com/office/drawing/2014/main" id="{635FF7FC-1DA0-8EBE-9DB1-3673EE88EEB9}"/>
              </a:ext>
            </a:extLst>
          </p:cNvPr>
          <p:cNvSpPr>
            <a:spLocks noGrp="1"/>
          </p:cNvSpPr>
          <p:nvPr>
            <p:ph type="dt" sz="half" idx="10"/>
          </p:nvPr>
        </p:nvSpPr>
        <p:spPr/>
        <p:txBody>
          <a:bodyPr/>
          <a:lstStyle/>
          <a:p>
            <a:fld id="{99A768F2-7F8B-4C69-8496-89A0E488463A}" type="datetime1">
              <a:rPr lang="en-US" smtClean="0"/>
              <a:t>25-Mar-23</a:t>
            </a:fld>
            <a:endParaRPr lang="en-US"/>
          </a:p>
        </p:txBody>
      </p:sp>
      <p:sp>
        <p:nvSpPr>
          <p:cNvPr id="7" name="Footer Placeholder 6">
            <a:extLst>
              <a:ext uri="{FF2B5EF4-FFF2-40B4-BE49-F238E27FC236}">
                <a16:creationId xmlns:a16="http://schemas.microsoft.com/office/drawing/2014/main" id="{3891BC92-738B-FF70-DA9B-DD037E77B4AD}"/>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9D90937F-94C6-A183-338F-874F6731CD13}"/>
              </a:ext>
            </a:extLst>
          </p:cNvPr>
          <p:cNvSpPr>
            <a:spLocks noGrp="1"/>
          </p:cNvSpPr>
          <p:nvPr>
            <p:ph type="sldNum" sz="quarter" idx="12"/>
          </p:nvPr>
        </p:nvSpPr>
        <p:spPr/>
        <p:txBody>
          <a:bodyPr/>
          <a:lstStyle/>
          <a:p>
            <a:fld id="{314E0730-6EC8-473A-A931-585B837EB13F}" type="slidenum">
              <a:rPr lang="en-US" smtClean="0"/>
              <a:t>28</a:t>
            </a:fld>
            <a:endParaRPr lang="en-US"/>
          </a:p>
        </p:txBody>
      </p:sp>
    </p:spTree>
    <p:extLst>
      <p:ext uri="{BB962C8B-B14F-4D97-AF65-F5344CB8AC3E}">
        <p14:creationId xmlns:p14="http://schemas.microsoft.com/office/powerpoint/2010/main" val="22655904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254B-5A6B-839A-B9EE-46DED80F945B}"/>
              </a:ext>
            </a:extLst>
          </p:cNvPr>
          <p:cNvSpPr>
            <a:spLocks noGrp="1"/>
          </p:cNvSpPr>
          <p:nvPr>
            <p:ph type="title"/>
          </p:nvPr>
        </p:nvSpPr>
        <p:spPr>
          <a:xfrm>
            <a:off x="838200" y="2422525"/>
            <a:ext cx="10515600" cy="1325563"/>
          </a:xfrm>
        </p:spPr>
        <p:txBody>
          <a:bodyPr/>
          <a:lstStyle/>
          <a:p>
            <a:pPr algn="ctr"/>
            <a:r>
              <a:rPr lang="en-US" dirty="0"/>
              <a:t>PATIENTS WITH SUPPORT EQUIPMENT</a:t>
            </a:r>
          </a:p>
        </p:txBody>
      </p:sp>
      <p:sp>
        <p:nvSpPr>
          <p:cNvPr id="4" name="Date Placeholder 3">
            <a:extLst>
              <a:ext uri="{FF2B5EF4-FFF2-40B4-BE49-F238E27FC236}">
                <a16:creationId xmlns:a16="http://schemas.microsoft.com/office/drawing/2014/main" id="{60D6DAB2-ED88-9B44-A229-1973809DAC23}"/>
              </a:ext>
            </a:extLst>
          </p:cNvPr>
          <p:cNvSpPr>
            <a:spLocks noGrp="1"/>
          </p:cNvSpPr>
          <p:nvPr>
            <p:ph type="dt" sz="half" idx="10"/>
          </p:nvPr>
        </p:nvSpPr>
        <p:spPr/>
        <p:txBody>
          <a:bodyPr/>
          <a:lstStyle/>
          <a:p>
            <a:fld id="{357A5D91-E389-468E-BF13-1AA147208743}" type="datetime1">
              <a:rPr lang="en-US" smtClean="0"/>
              <a:t>25-Mar-23</a:t>
            </a:fld>
            <a:endParaRPr lang="en-US"/>
          </a:p>
        </p:txBody>
      </p:sp>
      <p:sp>
        <p:nvSpPr>
          <p:cNvPr id="5" name="Footer Placeholder 4">
            <a:extLst>
              <a:ext uri="{FF2B5EF4-FFF2-40B4-BE49-F238E27FC236}">
                <a16:creationId xmlns:a16="http://schemas.microsoft.com/office/drawing/2014/main" id="{9A27AB03-DDD4-552A-E5FC-002CA72EFDF6}"/>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276FADA5-D394-9489-C42C-C5DAC17B8718}"/>
              </a:ext>
            </a:extLst>
          </p:cNvPr>
          <p:cNvSpPr>
            <a:spLocks noGrp="1"/>
          </p:cNvSpPr>
          <p:nvPr>
            <p:ph type="sldNum" sz="quarter" idx="12"/>
          </p:nvPr>
        </p:nvSpPr>
        <p:spPr/>
        <p:txBody>
          <a:bodyPr/>
          <a:lstStyle/>
          <a:p>
            <a:fld id="{314E0730-6EC8-473A-A931-585B837EB13F}" type="slidenum">
              <a:rPr lang="en-US" smtClean="0"/>
              <a:t>29</a:t>
            </a:fld>
            <a:endParaRPr lang="en-US"/>
          </a:p>
        </p:txBody>
      </p:sp>
    </p:spTree>
    <p:extLst>
      <p:ext uri="{BB962C8B-B14F-4D97-AF65-F5344CB8AC3E}">
        <p14:creationId xmlns:p14="http://schemas.microsoft.com/office/powerpoint/2010/main" val="6431848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90021-1E7E-3256-72E9-E54EB7C82FC9}"/>
              </a:ext>
            </a:extLst>
          </p:cNvPr>
          <p:cNvSpPr>
            <a:spLocks noGrp="1"/>
          </p:cNvSpPr>
          <p:nvPr>
            <p:ph type="title"/>
          </p:nvPr>
        </p:nvSpPr>
        <p:spPr/>
        <p:txBody>
          <a:bodyPr/>
          <a:lstStyle/>
          <a:p>
            <a:r>
              <a:rPr lang="en-US" dirty="0"/>
              <a:t>Content</a:t>
            </a:r>
          </a:p>
        </p:txBody>
      </p:sp>
      <p:sp>
        <p:nvSpPr>
          <p:cNvPr id="3" name="Content Placeholder 2">
            <a:extLst>
              <a:ext uri="{FF2B5EF4-FFF2-40B4-BE49-F238E27FC236}">
                <a16:creationId xmlns:a16="http://schemas.microsoft.com/office/drawing/2014/main" id="{34C6777A-6FF0-B880-E8C9-73444C1105B6}"/>
              </a:ext>
            </a:extLst>
          </p:cNvPr>
          <p:cNvSpPr>
            <a:spLocks noGrp="1"/>
          </p:cNvSpPr>
          <p:nvPr>
            <p:ph idx="1"/>
          </p:nvPr>
        </p:nvSpPr>
        <p:spPr/>
        <p:txBody>
          <a:bodyPr/>
          <a:lstStyle/>
          <a:p>
            <a:r>
              <a:rPr lang="en-US" dirty="0"/>
              <a:t>Introduction </a:t>
            </a:r>
          </a:p>
          <a:p>
            <a:r>
              <a:rPr lang="en-US" dirty="0"/>
              <a:t>Patient interaction.</a:t>
            </a:r>
          </a:p>
          <a:p>
            <a:r>
              <a:rPr lang="en-US" dirty="0"/>
              <a:t>AIDET communication frame work.</a:t>
            </a:r>
          </a:p>
          <a:p>
            <a:r>
              <a:rPr lang="en-US" dirty="0"/>
              <a:t>History taking.</a:t>
            </a:r>
          </a:p>
          <a:p>
            <a:r>
              <a:rPr lang="en-US" dirty="0"/>
              <a:t>Implementation of quality patient care protocols.</a:t>
            </a:r>
          </a:p>
          <a:p>
            <a:r>
              <a:rPr lang="en-US" dirty="0"/>
              <a:t>Medicolegal and ethical considerations.</a:t>
            </a:r>
          </a:p>
          <a:p>
            <a:endParaRPr lang="en-US" dirty="0"/>
          </a:p>
        </p:txBody>
      </p:sp>
      <p:sp>
        <p:nvSpPr>
          <p:cNvPr id="4" name="Date Placeholder 3">
            <a:extLst>
              <a:ext uri="{FF2B5EF4-FFF2-40B4-BE49-F238E27FC236}">
                <a16:creationId xmlns:a16="http://schemas.microsoft.com/office/drawing/2014/main" id="{79E06B9F-51E2-BD1F-C221-F6A7661280C7}"/>
              </a:ext>
            </a:extLst>
          </p:cNvPr>
          <p:cNvSpPr>
            <a:spLocks noGrp="1"/>
          </p:cNvSpPr>
          <p:nvPr>
            <p:ph type="dt" sz="half" idx="10"/>
          </p:nvPr>
        </p:nvSpPr>
        <p:spPr/>
        <p:txBody>
          <a:bodyPr/>
          <a:lstStyle/>
          <a:p>
            <a:fld id="{FF5429EA-83BB-465A-8374-C131A1A1BFE0}" type="datetime1">
              <a:rPr lang="en-US" smtClean="0"/>
              <a:t>25-Mar-23</a:t>
            </a:fld>
            <a:endParaRPr lang="en-US" dirty="0"/>
          </a:p>
        </p:txBody>
      </p:sp>
      <p:sp>
        <p:nvSpPr>
          <p:cNvPr id="5" name="Footer Placeholder 4">
            <a:extLst>
              <a:ext uri="{FF2B5EF4-FFF2-40B4-BE49-F238E27FC236}">
                <a16:creationId xmlns:a16="http://schemas.microsoft.com/office/drawing/2014/main" id="{49C44853-B680-0FEA-1962-240EB664E58F}"/>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1CBD89E6-8920-A0B3-DB33-1439B470E960}"/>
              </a:ext>
            </a:extLst>
          </p:cNvPr>
          <p:cNvSpPr>
            <a:spLocks noGrp="1"/>
          </p:cNvSpPr>
          <p:nvPr>
            <p:ph type="sldNum" sz="quarter" idx="12"/>
          </p:nvPr>
        </p:nvSpPr>
        <p:spPr/>
        <p:txBody>
          <a:bodyPr/>
          <a:lstStyle/>
          <a:p>
            <a:fld id="{314E0730-6EC8-473A-A931-585B837EB13F}" type="slidenum">
              <a:rPr lang="en-US" smtClean="0"/>
              <a:t>3</a:t>
            </a:fld>
            <a:endParaRPr lang="en-US"/>
          </a:p>
        </p:txBody>
      </p:sp>
    </p:spTree>
    <p:extLst>
      <p:ext uri="{BB962C8B-B14F-4D97-AF65-F5344CB8AC3E}">
        <p14:creationId xmlns:p14="http://schemas.microsoft.com/office/powerpoint/2010/main" val="15344469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92A2CF8-3CBF-DD74-BAF7-FAF2BA8C85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7165" y="157452"/>
            <a:ext cx="10363200" cy="6543097"/>
          </a:xfrm>
        </p:spPr>
      </p:pic>
      <p:sp>
        <p:nvSpPr>
          <p:cNvPr id="6" name="Date Placeholder 5">
            <a:extLst>
              <a:ext uri="{FF2B5EF4-FFF2-40B4-BE49-F238E27FC236}">
                <a16:creationId xmlns:a16="http://schemas.microsoft.com/office/drawing/2014/main" id="{62963858-F8B1-F790-1387-68C8E911E072}"/>
              </a:ext>
            </a:extLst>
          </p:cNvPr>
          <p:cNvSpPr>
            <a:spLocks noGrp="1"/>
          </p:cNvSpPr>
          <p:nvPr>
            <p:ph type="dt" sz="half" idx="10"/>
          </p:nvPr>
        </p:nvSpPr>
        <p:spPr/>
        <p:txBody>
          <a:bodyPr/>
          <a:lstStyle/>
          <a:p>
            <a:fld id="{79380A9B-7A04-4A49-ABAB-73F5F78AB46E}" type="datetime1">
              <a:rPr lang="en-US" smtClean="0"/>
              <a:t>25-Mar-23</a:t>
            </a:fld>
            <a:endParaRPr lang="en-US"/>
          </a:p>
        </p:txBody>
      </p:sp>
      <p:sp>
        <p:nvSpPr>
          <p:cNvPr id="7" name="Footer Placeholder 6">
            <a:extLst>
              <a:ext uri="{FF2B5EF4-FFF2-40B4-BE49-F238E27FC236}">
                <a16:creationId xmlns:a16="http://schemas.microsoft.com/office/drawing/2014/main" id="{DD635BDE-52D3-D2E7-8DA1-B077F72C2CAD}"/>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AEBFD79C-6032-1CC8-D0BE-58B264680336}"/>
              </a:ext>
            </a:extLst>
          </p:cNvPr>
          <p:cNvSpPr>
            <a:spLocks noGrp="1"/>
          </p:cNvSpPr>
          <p:nvPr>
            <p:ph type="sldNum" sz="quarter" idx="12"/>
          </p:nvPr>
        </p:nvSpPr>
        <p:spPr/>
        <p:txBody>
          <a:bodyPr/>
          <a:lstStyle/>
          <a:p>
            <a:fld id="{314E0730-6EC8-473A-A931-585B837EB13F}" type="slidenum">
              <a:rPr lang="en-US" smtClean="0"/>
              <a:t>30</a:t>
            </a:fld>
            <a:endParaRPr lang="en-US"/>
          </a:p>
        </p:txBody>
      </p:sp>
    </p:spTree>
    <p:extLst>
      <p:ext uri="{BB962C8B-B14F-4D97-AF65-F5344CB8AC3E}">
        <p14:creationId xmlns:p14="http://schemas.microsoft.com/office/powerpoint/2010/main" val="21836891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CE5CD-799E-1C51-D13D-70B09B3BC639}"/>
              </a:ext>
            </a:extLst>
          </p:cNvPr>
          <p:cNvSpPr>
            <a:spLocks noGrp="1"/>
          </p:cNvSpPr>
          <p:nvPr>
            <p:ph type="title"/>
          </p:nvPr>
        </p:nvSpPr>
        <p:spPr>
          <a:xfrm>
            <a:off x="838200" y="2766218"/>
            <a:ext cx="10515600" cy="1325563"/>
          </a:xfrm>
        </p:spPr>
        <p:txBody>
          <a:bodyPr/>
          <a:lstStyle/>
          <a:p>
            <a:pPr algn="ctr"/>
            <a:r>
              <a:rPr lang="en-US" dirty="0"/>
              <a:t>VITAL SIGNS</a:t>
            </a:r>
          </a:p>
        </p:txBody>
      </p:sp>
      <p:sp>
        <p:nvSpPr>
          <p:cNvPr id="4" name="Date Placeholder 3">
            <a:extLst>
              <a:ext uri="{FF2B5EF4-FFF2-40B4-BE49-F238E27FC236}">
                <a16:creationId xmlns:a16="http://schemas.microsoft.com/office/drawing/2014/main" id="{8ED00C8A-2295-CBA4-385B-89FF731C38F4}"/>
              </a:ext>
            </a:extLst>
          </p:cNvPr>
          <p:cNvSpPr>
            <a:spLocks noGrp="1"/>
          </p:cNvSpPr>
          <p:nvPr>
            <p:ph type="dt" sz="half" idx="10"/>
          </p:nvPr>
        </p:nvSpPr>
        <p:spPr/>
        <p:txBody>
          <a:bodyPr/>
          <a:lstStyle/>
          <a:p>
            <a:fld id="{68C9BCCC-D67B-4472-912C-1F38F520A97D}" type="datetime1">
              <a:rPr lang="en-US" smtClean="0"/>
              <a:t>25-Mar-23</a:t>
            </a:fld>
            <a:endParaRPr lang="en-US"/>
          </a:p>
        </p:txBody>
      </p:sp>
      <p:sp>
        <p:nvSpPr>
          <p:cNvPr id="5" name="Footer Placeholder 4">
            <a:extLst>
              <a:ext uri="{FF2B5EF4-FFF2-40B4-BE49-F238E27FC236}">
                <a16:creationId xmlns:a16="http://schemas.microsoft.com/office/drawing/2014/main" id="{50274147-A6DB-D40B-B399-00CF298255DD}"/>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E1529FB9-0797-1BB4-CF62-A3A7DDF82C87}"/>
              </a:ext>
            </a:extLst>
          </p:cNvPr>
          <p:cNvSpPr>
            <a:spLocks noGrp="1"/>
          </p:cNvSpPr>
          <p:nvPr>
            <p:ph type="sldNum" sz="quarter" idx="12"/>
          </p:nvPr>
        </p:nvSpPr>
        <p:spPr/>
        <p:txBody>
          <a:bodyPr/>
          <a:lstStyle/>
          <a:p>
            <a:fld id="{314E0730-6EC8-473A-A931-585B837EB13F}" type="slidenum">
              <a:rPr lang="en-US" smtClean="0"/>
              <a:t>31</a:t>
            </a:fld>
            <a:endParaRPr lang="en-US"/>
          </a:p>
        </p:txBody>
      </p:sp>
    </p:spTree>
    <p:extLst>
      <p:ext uri="{BB962C8B-B14F-4D97-AF65-F5344CB8AC3E}">
        <p14:creationId xmlns:p14="http://schemas.microsoft.com/office/powerpoint/2010/main" val="868588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A2077FF8-BBC0-585E-F10B-23AFDD3547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6005" y="211501"/>
            <a:ext cx="10079991" cy="6434997"/>
          </a:xfrm>
        </p:spPr>
      </p:pic>
      <p:sp>
        <p:nvSpPr>
          <p:cNvPr id="6" name="Date Placeholder 5">
            <a:extLst>
              <a:ext uri="{FF2B5EF4-FFF2-40B4-BE49-F238E27FC236}">
                <a16:creationId xmlns:a16="http://schemas.microsoft.com/office/drawing/2014/main" id="{B9906FF5-4BB4-86DE-B5C9-8AAE8C196438}"/>
              </a:ext>
            </a:extLst>
          </p:cNvPr>
          <p:cNvSpPr>
            <a:spLocks noGrp="1"/>
          </p:cNvSpPr>
          <p:nvPr>
            <p:ph type="dt" sz="half" idx="10"/>
          </p:nvPr>
        </p:nvSpPr>
        <p:spPr/>
        <p:txBody>
          <a:bodyPr/>
          <a:lstStyle/>
          <a:p>
            <a:fld id="{54C3CC54-C71E-4143-809D-B0B536C21BA7}" type="datetime1">
              <a:rPr lang="en-US" smtClean="0"/>
              <a:t>25-Mar-23</a:t>
            </a:fld>
            <a:endParaRPr lang="en-US"/>
          </a:p>
        </p:txBody>
      </p:sp>
      <p:sp>
        <p:nvSpPr>
          <p:cNvPr id="7" name="Footer Placeholder 6">
            <a:extLst>
              <a:ext uri="{FF2B5EF4-FFF2-40B4-BE49-F238E27FC236}">
                <a16:creationId xmlns:a16="http://schemas.microsoft.com/office/drawing/2014/main" id="{1289E25E-32FB-2895-5E2A-558FF768D64C}"/>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ED70CF54-F1B0-6B06-A24A-55722CC06DB4}"/>
              </a:ext>
            </a:extLst>
          </p:cNvPr>
          <p:cNvSpPr>
            <a:spLocks noGrp="1"/>
          </p:cNvSpPr>
          <p:nvPr>
            <p:ph type="sldNum" sz="quarter" idx="12"/>
          </p:nvPr>
        </p:nvSpPr>
        <p:spPr/>
        <p:txBody>
          <a:bodyPr/>
          <a:lstStyle/>
          <a:p>
            <a:fld id="{314E0730-6EC8-473A-A931-585B837EB13F}" type="slidenum">
              <a:rPr lang="en-US" smtClean="0"/>
              <a:t>32</a:t>
            </a:fld>
            <a:endParaRPr lang="en-US"/>
          </a:p>
        </p:txBody>
      </p:sp>
    </p:spTree>
    <p:extLst>
      <p:ext uri="{BB962C8B-B14F-4D97-AF65-F5344CB8AC3E}">
        <p14:creationId xmlns:p14="http://schemas.microsoft.com/office/powerpoint/2010/main" val="41885028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E6904-5F4C-0088-5911-90BBD35BBBB1}"/>
              </a:ext>
            </a:extLst>
          </p:cNvPr>
          <p:cNvSpPr>
            <a:spLocks noGrp="1"/>
          </p:cNvSpPr>
          <p:nvPr>
            <p:ph type="title"/>
          </p:nvPr>
        </p:nvSpPr>
        <p:spPr>
          <a:xfrm>
            <a:off x="838200" y="2766218"/>
            <a:ext cx="10515600" cy="1325563"/>
          </a:xfrm>
        </p:spPr>
        <p:txBody>
          <a:bodyPr/>
          <a:lstStyle/>
          <a:p>
            <a:pPr algn="ctr"/>
            <a:r>
              <a:rPr lang="en-US" dirty="0"/>
              <a:t>INFECTION CONTROL</a:t>
            </a:r>
          </a:p>
        </p:txBody>
      </p:sp>
      <p:sp>
        <p:nvSpPr>
          <p:cNvPr id="4" name="Date Placeholder 3">
            <a:extLst>
              <a:ext uri="{FF2B5EF4-FFF2-40B4-BE49-F238E27FC236}">
                <a16:creationId xmlns:a16="http://schemas.microsoft.com/office/drawing/2014/main" id="{5B713CE0-5E1E-A110-BFD0-5512E34C368B}"/>
              </a:ext>
            </a:extLst>
          </p:cNvPr>
          <p:cNvSpPr>
            <a:spLocks noGrp="1"/>
          </p:cNvSpPr>
          <p:nvPr>
            <p:ph type="dt" sz="half" idx="10"/>
          </p:nvPr>
        </p:nvSpPr>
        <p:spPr/>
        <p:txBody>
          <a:bodyPr/>
          <a:lstStyle/>
          <a:p>
            <a:fld id="{99CAD4F8-5DE7-4D2C-A670-4D143ABF0657}" type="datetime1">
              <a:rPr lang="en-US" smtClean="0"/>
              <a:t>25-Mar-23</a:t>
            </a:fld>
            <a:endParaRPr lang="en-US"/>
          </a:p>
        </p:txBody>
      </p:sp>
      <p:sp>
        <p:nvSpPr>
          <p:cNvPr id="5" name="Footer Placeholder 4">
            <a:extLst>
              <a:ext uri="{FF2B5EF4-FFF2-40B4-BE49-F238E27FC236}">
                <a16:creationId xmlns:a16="http://schemas.microsoft.com/office/drawing/2014/main" id="{4577C6F8-8F5D-FFDE-DB71-BBFD448D97FC}"/>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5BF33B7E-698F-FC2D-EA39-15F5A7D01C30}"/>
              </a:ext>
            </a:extLst>
          </p:cNvPr>
          <p:cNvSpPr>
            <a:spLocks noGrp="1"/>
          </p:cNvSpPr>
          <p:nvPr>
            <p:ph type="sldNum" sz="quarter" idx="12"/>
          </p:nvPr>
        </p:nvSpPr>
        <p:spPr/>
        <p:txBody>
          <a:bodyPr/>
          <a:lstStyle/>
          <a:p>
            <a:fld id="{314E0730-6EC8-473A-A931-585B837EB13F}" type="slidenum">
              <a:rPr lang="en-US" smtClean="0"/>
              <a:t>33</a:t>
            </a:fld>
            <a:endParaRPr lang="en-US"/>
          </a:p>
        </p:txBody>
      </p:sp>
    </p:spTree>
    <p:extLst>
      <p:ext uri="{BB962C8B-B14F-4D97-AF65-F5344CB8AC3E}">
        <p14:creationId xmlns:p14="http://schemas.microsoft.com/office/powerpoint/2010/main" val="37357881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3DA064-8BF9-9463-87CF-C695C758D9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3792" y="420201"/>
            <a:ext cx="10404415" cy="5852484"/>
          </a:xfrm>
        </p:spPr>
      </p:pic>
      <p:sp>
        <p:nvSpPr>
          <p:cNvPr id="6" name="Date Placeholder 5">
            <a:extLst>
              <a:ext uri="{FF2B5EF4-FFF2-40B4-BE49-F238E27FC236}">
                <a16:creationId xmlns:a16="http://schemas.microsoft.com/office/drawing/2014/main" id="{365A5D00-4745-8F0A-719F-D79AA57F910A}"/>
              </a:ext>
            </a:extLst>
          </p:cNvPr>
          <p:cNvSpPr>
            <a:spLocks noGrp="1"/>
          </p:cNvSpPr>
          <p:nvPr>
            <p:ph type="dt" sz="half" idx="10"/>
          </p:nvPr>
        </p:nvSpPr>
        <p:spPr/>
        <p:txBody>
          <a:bodyPr/>
          <a:lstStyle/>
          <a:p>
            <a:fld id="{C54BDCF2-160E-409B-A787-961BA3CE825A}" type="datetime1">
              <a:rPr lang="en-US" smtClean="0"/>
              <a:t>25-Mar-23</a:t>
            </a:fld>
            <a:endParaRPr lang="en-US"/>
          </a:p>
        </p:txBody>
      </p:sp>
      <p:sp>
        <p:nvSpPr>
          <p:cNvPr id="7" name="Footer Placeholder 6">
            <a:extLst>
              <a:ext uri="{FF2B5EF4-FFF2-40B4-BE49-F238E27FC236}">
                <a16:creationId xmlns:a16="http://schemas.microsoft.com/office/drawing/2014/main" id="{F2B9E772-A121-E5FB-E2DA-06F06EA24F12}"/>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44314376-7C67-4B9C-F02A-23B3EB9388DD}"/>
              </a:ext>
            </a:extLst>
          </p:cNvPr>
          <p:cNvSpPr>
            <a:spLocks noGrp="1"/>
          </p:cNvSpPr>
          <p:nvPr>
            <p:ph type="sldNum" sz="quarter" idx="12"/>
          </p:nvPr>
        </p:nvSpPr>
        <p:spPr/>
        <p:txBody>
          <a:bodyPr/>
          <a:lstStyle/>
          <a:p>
            <a:fld id="{314E0730-6EC8-473A-A931-585B837EB13F}" type="slidenum">
              <a:rPr lang="en-US" smtClean="0"/>
              <a:t>34</a:t>
            </a:fld>
            <a:endParaRPr lang="en-US"/>
          </a:p>
        </p:txBody>
      </p:sp>
    </p:spTree>
    <p:extLst>
      <p:ext uri="{BB962C8B-B14F-4D97-AF65-F5344CB8AC3E}">
        <p14:creationId xmlns:p14="http://schemas.microsoft.com/office/powerpoint/2010/main" val="27380175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70AA5A5-71B2-C7DB-9DA6-C1088B674A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85740" y="371061"/>
            <a:ext cx="10220521" cy="5885352"/>
          </a:xfrm>
        </p:spPr>
      </p:pic>
      <p:sp>
        <p:nvSpPr>
          <p:cNvPr id="6" name="Date Placeholder 5">
            <a:extLst>
              <a:ext uri="{FF2B5EF4-FFF2-40B4-BE49-F238E27FC236}">
                <a16:creationId xmlns:a16="http://schemas.microsoft.com/office/drawing/2014/main" id="{1FEEF821-05AC-CF6D-6A44-5E5B3428BC67}"/>
              </a:ext>
            </a:extLst>
          </p:cNvPr>
          <p:cNvSpPr>
            <a:spLocks noGrp="1"/>
          </p:cNvSpPr>
          <p:nvPr>
            <p:ph type="dt" sz="half" idx="10"/>
          </p:nvPr>
        </p:nvSpPr>
        <p:spPr/>
        <p:txBody>
          <a:bodyPr/>
          <a:lstStyle/>
          <a:p>
            <a:fld id="{02FBEC3F-D239-4D00-A56B-6C02909264CC}" type="datetime1">
              <a:rPr lang="en-US" smtClean="0"/>
              <a:t>25-Mar-23</a:t>
            </a:fld>
            <a:endParaRPr lang="en-US"/>
          </a:p>
        </p:txBody>
      </p:sp>
      <p:sp>
        <p:nvSpPr>
          <p:cNvPr id="7" name="Footer Placeholder 6">
            <a:extLst>
              <a:ext uri="{FF2B5EF4-FFF2-40B4-BE49-F238E27FC236}">
                <a16:creationId xmlns:a16="http://schemas.microsoft.com/office/drawing/2014/main" id="{544B21E5-3D39-1A27-0EF5-EDD44FE6E724}"/>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0F206FE1-10AF-F8F6-BA1C-D0855CB01C44}"/>
              </a:ext>
            </a:extLst>
          </p:cNvPr>
          <p:cNvSpPr>
            <a:spLocks noGrp="1"/>
          </p:cNvSpPr>
          <p:nvPr>
            <p:ph type="sldNum" sz="quarter" idx="12"/>
          </p:nvPr>
        </p:nvSpPr>
        <p:spPr/>
        <p:txBody>
          <a:bodyPr/>
          <a:lstStyle/>
          <a:p>
            <a:fld id="{314E0730-6EC8-473A-A931-585B837EB13F}" type="slidenum">
              <a:rPr lang="en-US" smtClean="0"/>
              <a:t>35</a:t>
            </a:fld>
            <a:endParaRPr lang="en-US"/>
          </a:p>
        </p:txBody>
      </p:sp>
    </p:spTree>
    <p:extLst>
      <p:ext uri="{BB962C8B-B14F-4D97-AF65-F5344CB8AC3E}">
        <p14:creationId xmlns:p14="http://schemas.microsoft.com/office/powerpoint/2010/main" val="3500189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66FB9F7-2D39-91B0-4099-2C499BA051D2}"/>
              </a:ext>
            </a:extLst>
          </p:cNvPr>
          <p:cNvSpPr>
            <a:spLocks noGrp="1"/>
          </p:cNvSpPr>
          <p:nvPr>
            <p:ph type="dt" sz="half" idx="10"/>
          </p:nvPr>
        </p:nvSpPr>
        <p:spPr/>
        <p:txBody>
          <a:bodyPr/>
          <a:lstStyle/>
          <a:p>
            <a:fld id="{51795D23-E028-487D-B99C-CA7A3803F9D1}" type="datetime1">
              <a:rPr lang="en-US" smtClean="0"/>
              <a:t>25-Mar-23</a:t>
            </a:fld>
            <a:endParaRPr lang="en-US"/>
          </a:p>
        </p:txBody>
      </p:sp>
      <p:sp>
        <p:nvSpPr>
          <p:cNvPr id="5" name="Footer Placeholder 4">
            <a:extLst>
              <a:ext uri="{FF2B5EF4-FFF2-40B4-BE49-F238E27FC236}">
                <a16:creationId xmlns:a16="http://schemas.microsoft.com/office/drawing/2014/main" id="{78B8B235-3825-C03C-394D-F097308A71D6}"/>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3460D3AD-B9FB-6F3C-AF86-B5CC4B8B2930}"/>
              </a:ext>
            </a:extLst>
          </p:cNvPr>
          <p:cNvSpPr>
            <a:spLocks noGrp="1"/>
          </p:cNvSpPr>
          <p:nvPr>
            <p:ph type="sldNum" sz="quarter" idx="12"/>
          </p:nvPr>
        </p:nvSpPr>
        <p:spPr/>
        <p:txBody>
          <a:bodyPr/>
          <a:lstStyle/>
          <a:p>
            <a:fld id="{314E0730-6EC8-473A-A931-585B837EB13F}" type="slidenum">
              <a:rPr lang="en-US" smtClean="0"/>
              <a:t>36</a:t>
            </a:fld>
            <a:endParaRPr lang="en-US"/>
          </a:p>
        </p:txBody>
      </p:sp>
      <p:pic>
        <p:nvPicPr>
          <p:cNvPr id="11" name="Picture 10">
            <a:extLst>
              <a:ext uri="{FF2B5EF4-FFF2-40B4-BE49-F238E27FC236}">
                <a16:creationId xmlns:a16="http://schemas.microsoft.com/office/drawing/2014/main" id="{80D77EF0-4908-1568-CBA8-47DB835D61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946" y="0"/>
            <a:ext cx="11706107" cy="6858000"/>
          </a:xfrm>
          <a:prstGeom prst="rect">
            <a:avLst/>
          </a:prstGeom>
        </p:spPr>
      </p:pic>
    </p:spTree>
    <p:extLst>
      <p:ext uri="{BB962C8B-B14F-4D97-AF65-F5344CB8AC3E}">
        <p14:creationId xmlns:p14="http://schemas.microsoft.com/office/powerpoint/2010/main" val="40707553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B474E-C835-34FA-BB80-7040D913D8A0}"/>
              </a:ext>
            </a:extLst>
          </p:cNvPr>
          <p:cNvSpPr>
            <a:spLocks noGrp="1"/>
          </p:cNvSpPr>
          <p:nvPr>
            <p:ph type="title"/>
          </p:nvPr>
        </p:nvSpPr>
        <p:spPr/>
        <p:txBody>
          <a:bodyPr/>
          <a:lstStyle/>
          <a:p>
            <a:r>
              <a:rPr lang="en-US" dirty="0"/>
              <a:t>Reporting findings</a:t>
            </a:r>
          </a:p>
        </p:txBody>
      </p:sp>
      <p:sp>
        <p:nvSpPr>
          <p:cNvPr id="3" name="Content Placeholder 2">
            <a:extLst>
              <a:ext uri="{FF2B5EF4-FFF2-40B4-BE49-F238E27FC236}">
                <a16:creationId xmlns:a16="http://schemas.microsoft.com/office/drawing/2014/main" id="{38633048-70DA-A97C-F9D6-F204CCC9DB32}"/>
              </a:ext>
            </a:extLst>
          </p:cNvPr>
          <p:cNvSpPr>
            <a:spLocks noGrp="1"/>
          </p:cNvSpPr>
          <p:nvPr>
            <p:ph idx="1"/>
          </p:nvPr>
        </p:nvSpPr>
        <p:spPr>
          <a:xfrm>
            <a:off x="1139687" y="1603513"/>
            <a:ext cx="10190922" cy="4446431"/>
          </a:xfrm>
        </p:spPr>
        <p:txBody>
          <a:bodyPr/>
          <a:lstStyle/>
          <a:p>
            <a:pPr algn="just"/>
            <a:r>
              <a:rPr lang="en-US" dirty="0"/>
              <a:t>The ultrasound report is a formal document that forms an important part of patient management plan. </a:t>
            </a:r>
          </a:p>
          <a:p>
            <a:pPr algn="just"/>
            <a:r>
              <a:rPr lang="en-US" dirty="0"/>
              <a:t>Sonographers are responsible for making sure the report is accurate in every way and is ready and available as soon as possible, preferably right after the examination. (</a:t>
            </a:r>
            <a:r>
              <a:rPr lang="en-US" dirty="0" err="1"/>
              <a:t>SCoR</a:t>
            </a:r>
            <a:r>
              <a:rPr lang="en-US" dirty="0"/>
              <a:t> and BMUS, 2020a) </a:t>
            </a:r>
          </a:p>
          <a:p>
            <a:pPr algn="just"/>
            <a:r>
              <a:rPr lang="en-US" dirty="0"/>
              <a:t>There are medico-legal risks associated with inaccurate, incomplete, or delayed reports (Berlin, 2000; Wallis and </a:t>
            </a:r>
            <a:r>
              <a:rPr lang="en-US" dirty="0" err="1"/>
              <a:t>McCoubrie</a:t>
            </a:r>
            <a:r>
              <a:rPr lang="en-US" dirty="0"/>
              <a:t>, 2011).</a:t>
            </a:r>
          </a:p>
        </p:txBody>
      </p:sp>
      <p:sp>
        <p:nvSpPr>
          <p:cNvPr id="4" name="Date Placeholder 3">
            <a:extLst>
              <a:ext uri="{FF2B5EF4-FFF2-40B4-BE49-F238E27FC236}">
                <a16:creationId xmlns:a16="http://schemas.microsoft.com/office/drawing/2014/main" id="{395C66E2-B7E0-4749-028E-92BB616F1968}"/>
              </a:ext>
            </a:extLst>
          </p:cNvPr>
          <p:cNvSpPr>
            <a:spLocks noGrp="1"/>
          </p:cNvSpPr>
          <p:nvPr>
            <p:ph type="dt" sz="half" idx="10"/>
          </p:nvPr>
        </p:nvSpPr>
        <p:spPr/>
        <p:txBody>
          <a:bodyPr/>
          <a:lstStyle/>
          <a:p>
            <a:fld id="{18AC35E1-6353-4EA8-A53C-C29189375EE7}" type="datetime1">
              <a:rPr lang="en-US" smtClean="0"/>
              <a:t>25-Mar-23</a:t>
            </a:fld>
            <a:endParaRPr lang="en-US"/>
          </a:p>
        </p:txBody>
      </p:sp>
      <p:sp>
        <p:nvSpPr>
          <p:cNvPr id="5" name="Footer Placeholder 4">
            <a:extLst>
              <a:ext uri="{FF2B5EF4-FFF2-40B4-BE49-F238E27FC236}">
                <a16:creationId xmlns:a16="http://schemas.microsoft.com/office/drawing/2014/main" id="{51F52696-6145-9B96-41F0-103B0CAC17A8}"/>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C18C4F0A-2006-D134-A319-C6501ED70DE3}"/>
              </a:ext>
            </a:extLst>
          </p:cNvPr>
          <p:cNvSpPr>
            <a:spLocks noGrp="1"/>
          </p:cNvSpPr>
          <p:nvPr>
            <p:ph type="sldNum" sz="quarter" idx="12"/>
          </p:nvPr>
        </p:nvSpPr>
        <p:spPr/>
        <p:txBody>
          <a:bodyPr/>
          <a:lstStyle/>
          <a:p>
            <a:fld id="{314E0730-6EC8-473A-A931-585B837EB13F}" type="slidenum">
              <a:rPr lang="en-US" smtClean="0"/>
              <a:t>37</a:t>
            </a:fld>
            <a:endParaRPr lang="en-US"/>
          </a:p>
        </p:txBody>
      </p:sp>
    </p:spTree>
    <p:extLst>
      <p:ext uri="{BB962C8B-B14F-4D97-AF65-F5344CB8AC3E}">
        <p14:creationId xmlns:p14="http://schemas.microsoft.com/office/powerpoint/2010/main" val="23065134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029-943F-BFA7-4871-6D76996D1E60}"/>
              </a:ext>
            </a:extLst>
          </p:cNvPr>
          <p:cNvSpPr>
            <a:spLocks noGrp="1"/>
          </p:cNvSpPr>
          <p:nvPr>
            <p:ph type="title"/>
          </p:nvPr>
        </p:nvSpPr>
        <p:spPr/>
        <p:txBody>
          <a:bodyPr/>
          <a:lstStyle/>
          <a:p>
            <a:r>
              <a:rPr lang="en-US" dirty="0"/>
              <a:t>Reporting findings</a:t>
            </a:r>
          </a:p>
        </p:txBody>
      </p:sp>
      <p:sp>
        <p:nvSpPr>
          <p:cNvPr id="3" name="Content Placeholder 2">
            <a:extLst>
              <a:ext uri="{FF2B5EF4-FFF2-40B4-BE49-F238E27FC236}">
                <a16:creationId xmlns:a16="http://schemas.microsoft.com/office/drawing/2014/main" id="{91D8E1E0-B192-9754-FC22-184CB2293A18}"/>
              </a:ext>
            </a:extLst>
          </p:cNvPr>
          <p:cNvSpPr>
            <a:spLocks noGrp="1"/>
          </p:cNvSpPr>
          <p:nvPr>
            <p:ph idx="1"/>
          </p:nvPr>
        </p:nvSpPr>
        <p:spPr>
          <a:xfrm>
            <a:off x="1033670" y="808056"/>
            <a:ext cx="10336695" cy="5241888"/>
          </a:xfrm>
        </p:spPr>
        <p:txBody>
          <a:bodyPr/>
          <a:lstStyle/>
          <a:p>
            <a:pPr algn="just"/>
            <a:r>
              <a:rPr lang="en-US" dirty="0"/>
              <a:t>The sonographer should make sure that the report answers all of the clinical questions that were raised in the referral letter (Berlin, 2000; </a:t>
            </a:r>
            <a:r>
              <a:rPr lang="en-US" dirty="0" err="1"/>
              <a:t>Necas</a:t>
            </a:r>
            <a:r>
              <a:rPr lang="en-US" dirty="0"/>
              <a:t>, 2010b; Wallis and </a:t>
            </a:r>
            <a:r>
              <a:rPr lang="en-US" dirty="0" err="1"/>
              <a:t>McCoubrie</a:t>
            </a:r>
            <a:r>
              <a:rPr lang="en-US" dirty="0"/>
              <a:t>, 2011; Pool and Siemienowicz, 2019). </a:t>
            </a:r>
          </a:p>
          <a:p>
            <a:pPr algn="just"/>
            <a:r>
              <a:rPr lang="en-US" dirty="0"/>
              <a:t>In addition, the sonographer or interpreting physician must anticipate and respond to clinical questions not specifically expressed on the referral letter. (Kranz, 2017). </a:t>
            </a:r>
          </a:p>
          <a:p>
            <a:pPr algn="just"/>
            <a:r>
              <a:rPr lang="en-US" dirty="0"/>
              <a:t>In some instances, reporting the absence of specific findings might reassure the attending physician by emphasizing that the area of concern has received sufficient attention (</a:t>
            </a:r>
            <a:r>
              <a:rPr lang="en-US" dirty="0" err="1"/>
              <a:t>Necas</a:t>
            </a:r>
            <a:r>
              <a:rPr lang="en-US" dirty="0"/>
              <a:t> 2018).</a:t>
            </a:r>
          </a:p>
        </p:txBody>
      </p:sp>
      <p:sp>
        <p:nvSpPr>
          <p:cNvPr id="4" name="Date Placeholder 3">
            <a:extLst>
              <a:ext uri="{FF2B5EF4-FFF2-40B4-BE49-F238E27FC236}">
                <a16:creationId xmlns:a16="http://schemas.microsoft.com/office/drawing/2014/main" id="{422E08F1-4A15-7C58-09BA-9144C8E27F1D}"/>
              </a:ext>
            </a:extLst>
          </p:cNvPr>
          <p:cNvSpPr>
            <a:spLocks noGrp="1"/>
          </p:cNvSpPr>
          <p:nvPr>
            <p:ph type="dt" sz="half" idx="10"/>
          </p:nvPr>
        </p:nvSpPr>
        <p:spPr/>
        <p:txBody>
          <a:bodyPr/>
          <a:lstStyle/>
          <a:p>
            <a:fld id="{5A2B43C5-761E-44AF-8E5D-FA4DC98EBCB0}" type="datetime1">
              <a:rPr lang="en-US" smtClean="0"/>
              <a:t>25-Mar-23</a:t>
            </a:fld>
            <a:endParaRPr lang="en-US"/>
          </a:p>
        </p:txBody>
      </p:sp>
      <p:sp>
        <p:nvSpPr>
          <p:cNvPr id="5" name="Footer Placeholder 4">
            <a:extLst>
              <a:ext uri="{FF2B5EF4-FFF2-40B4-BE49-F238E27FC236}">
                <a16:creationId xmlns:a16="http://schemas.microsoft.com/office/drawing/2014/main" id="{16F2FBCE-FDB0-4704-B1EB-B4F90319DC90}"/>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6E31FD91-15FC-07FE-7CC9-CEB3701923A2}"/>
              </a:ext>
            </a:extLst>
          </p:cNvPr>
          <p:cNvSpPr>
            <a:spLocks noGrp="1"/>
          </p:cNvSpPr>
          <p:nvPr>
            <p:ph type="sldNum" sz="quarter" idx="12"/>
          </p:nvPr>
        </p:nvSpPr>
        <p:spPr/>
        <p:txBody>
          <a:bodyPr/>
          <a:lstStyle/>
          <a:p>
            <a:fld id="{314E0730-6EC8-473A-A931-585B837EB13F}" type="slidenum">
              <a:rPr lang="en-US" smtClean="0"/>
              <a:t>38</a:t>
            </a:fld>
            <a:endParaRPr lang="en-US"/>
          </a:p>
        </p:txBody>
      </p:sp>
    </p:spTree>
    <p:extLst>
      <p:ext uri="{BB962C8B-B14F-4D97-AF65-F5344CB8AC3E}">
        <p14:creationId xmlns:p14="http://schemas.microsoft.com/office/powerpoint/2010/main" val="39432540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C40EB2D-E254-BD21-21DE-0C643DE93F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B757D19-CB3E-FCBC-B5BC-71A9F7F196FC}"/>
              </a:ext>
            </a:extLst>
          </p:cNvPr>
          <p:cNvSpPr>
            <a:spLocks noGrp="1"/>
          </p:cNvSpPr>
          <p:nvPr>
            <p:ph type="title"/>
          </p:nvPr>
        </p:nvSpPr>
        <p:spPr>
          <a:xfrm>
            <a:off x="705546" y="5362044"/>
            <a:ext cx="10515600" cy="1325563"/>
          </a:xfrm>
        </p:spPr>
        <p:txBody>
          <a:bodyPr/>
          <a:lstStyle/>
          <a:p>
            <a:pPr algn="ctr"/>
            <a:r>
              <a:rPr lang="en-US" dirty="0">
                <a:solidFill>
                  <a:schemeClr val="bg1"/>
                </a:solidFill>
              </a:rPr>
              <a:t>MEDICOLEGAL AND ETHICAL CONSIDERATIONS</a:t>
            </a:r>
          </a:p>
        </p:txBody>
      </p:sp>
      <p:sp>
        <p:nvSpPr>
          <p:cNvPr id="4" name="Date Placeholder 3">
            <a:extLst>
              <a:ext uri="{FF2B5EF4-FFF2-40B4-BE49-F238E27FC236}">
                <a16:creationId xmlns:a16="http://schemas.microsoft.com/office/drawing/2014/main" id="{3D7C7FF3-2076-6C4C-FDFE-6FDBF05DC33B}"/>
              </a:ext>
            </a:extLst>
          </p:cNvPr>
          <p:cNvSpPr>
            <a:spLocks noGrp="1"/>
          </p:cNvSpPr>
          <p:nvPr>
            <p:ph type="dt" sz="half" idx="10"/>
          </p:nvPr>
        </p:nvSpPr>
        <p:spPr/>
        <p:txBody>
          <a:bodyPr/>
          <a:lstStyle/>
          <a:p>
            <a:fld id="{C87D55A2-E5B3-4082-A85D-3968CD255551}" type="datetime1">
              <a:rPr lang="en-US" smtClean="0"/>
              <a:t>25-Mar-23</a:t>
            </a:fld>
            <a:endParaRPr lang="en-US"/>
          </a:p>
        </p:txBody>
      </p:sp>
      <p:sp>
        <p:nvSpPr>
          <p:cNvPr id="5" name="Footer Placeholder 4">
            <a:extLst>
              <a:ext uri="{FF2B5EF4-FFF2-40B4-BE49-F238E27FC236}">
                <a16:creationId xmlns:a16="http://schemas.microsoft.com/office/drawing/2014/main" id="{5A16472D-C3D0-6BE0-6460-9A699B3CBF09}"/>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5742F4AF-603E-D840-4223-CD57C10D5F88}"/>
              </a:ext>
            </a:extLst>
          </p:cNvPr>
          <p:cNvSpPr>
            <a:spLocks noGrp="1"/>
          </p:cNvSpPr>
          <p:nvPr>
            <p:ph type="sldNum" sz="quarter" idx="12"/>
          </p:nvPr>
        </p:nvSpPr>
        <p:spPr/>
        <p:txBody>
          <a:bodyPr/>
          <a:lstStyle/>
          <a:p>
            <a:fld id="{314E0730-6EC8-473A-A931-585B837EB13F}" type="slidenum">
              <a:rPr lang="en-US" smtClean="0"/>
              <a:t>39</a:t>
            </a:fld>
            <a:endParaRPr lang="en-US"/>
          </a:p>
        </p:txBody>
      </p:sp>
    </p:spTree>
    <p:extLst>
      <p:ext uri="{BB962C8B-B14F-4D97-AF65-F5344CB8AC3E}">
        <p14:creationId xmlns:p14="http://schemas.microsoft.com/office/powerpoint/2010/main" val="16339329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8651F-F2F8-6517-EE4C-4F28F1C77527}"/>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A1D6B6B9-4DB5-AC32-D810-2A58470FB7F7}"/>
              </a:ext>
            </a:extLst>
          </p:cNvPr>
          <p:cNvSpPr>
            <a:spLocks noGrp="1"/>
          </p:cNvSpPr>
          <p:nvPr>
            <p:ph idx="1"/>
          </p:nvPr>
        </p:nvSpPr>
        <p:spPr>
          <a:xfrm>
            <a:off x="1258957" y="2052116"/>
            <a:ext cx="9311182" cy="3997828"/>
          </a:xfrm>
        </p:spPr>
        <p:txBody>
          <a:bodyPr/>
          <a:lstStyle/>
          <a:p>
            <a:pPr algn="just">
              <a:lnSpc>
                <a:spcPct val="200000"/>
              </a:lnSpc>
            </a:pPr>
            <a:r>
              <a:rPr lang="en-US" dirty="0"/>
              <a:t>Several studies have found that patients are generally satisfied with ultrasounds, and the main factors that determine satisfaction are communication, face-to-face interaction, waiting time, and courtesy (DiGiacinto et al, 2016; </a:t>
            </a:r>
            <a:r>
              <a:rPr lang="en-US" dirty="0" err="1"/>
              <a:t>Mulisa</a:t>
            </a:r>
            <a:r>
              <a:rPr lang="en-US" dirty="0"/>
              <a:t> et al, 2017).</a:t>
            </a:r>
          </a:p>
        </p:txBody>
      </p:sp>
      <p:sp>
        <p:nvSpPr>
          <p:cNvPr id="4" name="Date Placeholder 3">
            <a:extLst>
              <a:ext uri="{FF2B5EF4-FFF2-40B4-BE49-F238E27FC236}">
                <a16:creationId xmlns:a16="http://schemas.microsoft.com/office/drawing/2014/main" id="{B37DB83E-3F20-B64F-4048-4EE7DE85C295}"/>
              </a:ext>
            </a:extLst>
          </p:cNvPr>
          <p:cNvSpPr>
            <a:spLocks noGrp="1"/>
          </p:cNvSpPr>
          <p:nvPr>
            <p:ph type="dt" sz="half" idx="10"/>
          </p:nvPr>
        </p:nvSpPr>
        <p:spPr/>
        <p:txBody>
          <a:bodyPr/>
          <a:lstStyle/>
          <a:p>
            <a:fld id="{F549D27E-2638-4FD2-B1FF-AE49D245CE78}" type="datetime1">
              <a:rPr lang="en-US" smtClean="0"/>
              <a:t>25-Mar-23</a:t>
            </a:fld>
            <a:endParaRPr lang="en-US"/>
          </a:p>
        </p:txBody>
      </p:sp>
      <p:sp>
        <p:nvSpPr>
          <p:cNvPr id="5" name="Footer Placeholder 4">
            <a:extLst>
              <a:ext uri="{FF2B5EF4-FFF2-40B4-BE49-F238E27FC236}">
                <a16:creationId xmlns:a16="http://schemas.microsoft.com/office/drawing/2014/main" id="{0B03C03B-8392-E06F-6FCA-A6D8C96F9ED7}"/>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A923E271-1146-3F4D-58D1-FF168554DF1B}"/>
              </a:ext>
            </a:extLst>
          </p:cNvPr>
          <p:cNvSpPr>
            <a:spLocks noGrp="1"/>
          </p:cNvSpPr>
          <p:nvPr>
            <p:ph type="sldNum" sz="quarter" idx="12"/>
          </p:nvPr>
        </p:nvSpPr>
        <p:spPr/>
        <p:txBody>
          <a:bodyPr/>
          <a:lstStyle/>
          <a:p>
            <a:fld id="{314E0730-6EC8-473A-A931-585B837EB13F}" type="slidenum">
              <a:rPr lang="en-US" smtClean="0"/>
              <a:t>4</a:t>
            </a:fld>
            <a:endParaRPr lang="en-US"/>
          </a:p>
        </p:txBody>
      </p:sp>
    </p:spTree>
    <p:extLst>
      <p:ext uri="{BB962C8B-B14F-4D97-AF65-F5344CB8AC3E}">
        <p14:creationId xmlns:p14="http://schemas.microsoft.com/office/powerpoint/2010/main" val="8012455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E3A59-A52B-6A7C-254F-8D2882F37F1D}"/>
              </a:ext>
            </a:extLst>
          </p:cNvPr>
          <p:cNvSpPr>
            <a:spLocks noGrp="1"/>
          </p:cNvSpPr>
          <p:nvPr>
            <p:ph type="title"/>
          </p:nvPr>
        </p:nvSpPr>
        <p:spPr/>
        <p:txBody>
          <a:bodyPr/>
          <a:lstStyle/>
          <a:p>
            <a:r>
              <a:rPr lang="en-US" dirty="0"/>
              <a:t>Medicolegal and Ethical Considerations</a:t>
            </a:r>
          </a:p>
        </p:txBody>
      </p:sp>
      <p:sp>
        <p:nvSpPr>
          <p:cNvPr id="3" name="Content Placeholder 2">
            <a:extLst>
              <a:ext uri="{FF2B5EF4-FFF2-40B4-BE49-F238E27FC236}">
                <a16:creationId xmlns:a16="http://schemas.microsoft.com/office/drawing/2014/main" id="{E0BCFCED-FEE5-2087-D86C-27031C3D3270}"/>
              </a:ext>
            </a:extLst>
          </p:cNvPr>
          <p:cNvSpPr>
            <a:spLocks noGrp="1"/>
          </p:cNvSpPr>
          <p:nvPr>
            <p:ph idx="1"/>
          </p:nvPr>
        </p:nvSpPr>
        <p:spPr>
          <a:xfrm>
            <a:off x="1020417" y="2052116"/>
            <a:ext cx="10323444" cy="3997828"/>
          </a:xfrm>
        </p:spPr>
        <p:txBody>
          <a:bodyPr>
            <a:normAutofit lnSpcReduction="10000"/>
          </a:bodyPr>
          <a:lstStyle/>
          <a:p>
            <a:pPr algn="just">
              <a:lnSpc>
                <a:spcPct val="200000"/>
              </a:lnSpc>
            </a:pPr>
            <a:r>
              <a:rPr lang="en-US" dirty="0"/>
              <a:t>Sonographers are responsible for protecting patients from foreseeable harm in the course of performing their duties. </a:t>
            </a:r>
          </a:p>
          <a:p>
            <a:pPr algn="just">
              <a:lnSpc>
                <a:spcPct val="200000"/>
              </a:lnSpc>
            </a:pPr>
            <a:r>
              <a:rPr lang="en-US" dirty="0"/>
              <a:t>If the patient is harmed because of the sonographer's action or inaction, this constitutes a breach of duty of care. </a:t>
            </a:r>
          </a:p>
          <a:p>
            <a:pPr algn="just">
              <a:lnSpc>
                <a:spcPct val="200000"/>
              </a:lnSpc>
            </a:pPr>
            <a:r>
              <a:rPr lang="en-US" dirty="0"/>
              <a:t>‘Duty of care’ refers to a legal and professional obligation owed to the patient. Liability for negligence may result from breaching duty of care. (Bryden and </a:t>
            </a:r>
            <a:r>
              <a:rPr lang="en-US" dirty="0" err="1"/>
              <a:t>Storey</a:t>
            </a:r>
            <a:r>
              <a:rPr lang="en-US" dirty="0"/>
              <a:t>, 2011). </a:t>
            </a:r>
          </a:p>
        </p:txBody>
      </p:sp>
      <p:sp>
        <p:nvSpPr>
          <p:cNvPr id="4" name="Date Placeholder 3">
            <a:extLst>
              <a:ext uri="{FF2B5EF4-FFF2-40B4-BE49-F238E27FC236}">
                <a16:creationId xmlns:a16="http://schemas.microsoft.com/office/drawing/2014/main" id="{4B4CD133-6420-22DF-AC39-88A67373B6AC}"/>
              </a:ext>
            </a:extLst>
          </p:cNvPr>
          <p:cNvSpPr>
            <a:spLocks noGrp="1"/>
          </p:cNvSpPr>
          <p:nvPr>
            <p:ph type="dt" sz="half" idx="10"/>
          </p:nvPr>
        </p:nvSpPr>
        <p:spPr/>
        <p:txBody>
          <a:bodyPr/>
          <a:lstStyle/>
          <a:p>
            <a:fld id="{8E51171E-4085-439B-A87C-B963DBE1E7C3}" type="datetime1">
              <a:rPr lang="en-US" smtClean="0"/>
              <a:t>25-Mar-23</a:t>
            </a:fld>
            <a:endParaRPr lang="en-US"/>
          </a:p>
        </p:txBody>
      </p:sp>
      <p:sp>
        <p:nvSpPr>
          <p:cNvPr id="5" name="Footer Placeholder 4">
            <a:extLst>
              <a:ext uri="{FF2B5EF4-FFF2-40B4-BE49-F238E27FC236}">
                <a16:creationId xmlns:a16="http://schemas.microsoft.com/office/drawing/2014/main" id="{05904841-131D-859D-D654-1EAEA1264ECE}"/>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0FD391C7-D3D5-EF6F-CEE3-A3061BD32360}"/>
              </a:ext>
            </a:extLst>
          </p:cNvPr>
          <p:cNvSpPr>
            <a:spLocks noGrp="1"/>
          </p:cNvSpPr>
          <p:nvPr>
            <p:ph type="sldNum" sz="quarter" idx="12"/>
          </p:nvPr>
        </p:nvSpPr>
        <p:spPr/>
        <p:txBody>
          <a:bodyPr/>
          <a:lstStyle/>
          <a:p>
            <a:fld id="{314E0730-6EC8-473A-A931-585B837EB13F}" type="slidenum">
              <a:rPr lang="en-US" smtClean="0"/>
              <a:t>40</a:t>
            </a:fld>
            <a:endParaRPr lang="en-US"/>
          </a:p>
        </p:txBody>
      </p:sp>
    </p:spTree>
    <p:extLst>
      <p:ext uri="{BB962C8B-B14F-4D97-AF65-F5344CB8AC3E}">
        <p14:creationId xmlns:p14="http://schemas.microsoft.com/office/powerpoint/2010/main" val="360391311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024A65-80FA-7F54-0A30-D51F37F92CBF}"/>
              </a:ext>
            </a:extLst>
          </p:cNvPr>
          <p:cNvSpPr>
            <a:spLocks noGrp="1"/>
          </p:cNvSpPr>
          <p:nvPr>
            <p:ph type="title"/>
          </p:nvPr>
        </p:nvSpPr>
        <p:spPr/>
        <p:txBody>
          <a:bodyPr/>
          <a:lstStyle/>
          <a:p>
            <a:r>
              <a:rPr lang="en-US" dirty="0"/>
              <a:t>Malpractice prevention</a:t>
            </a:r>
          </a:p>
        </p:txBody>
      </p:sp>
      <p:sp>
        <p:nvSpPr>
          <p:cNvPr id="3" name="Content Placeholder 2">
            <a:extLst>
              <a:ext uri="{FF2B5EF4-FFF2-40B4-BE49-F238E27FC236}">
                <a16:creationId xmlns:a16="http://schemas.microsoft.com/office/drawing/2014/main" id="{B528A671-9FC5-7557-75BE-0FF1B9038135}"/>
              </a:ext>
            </a:extLst>
          </p:cNvPr>
          <p:cNvSpPr>
            <a:spLocks noGrp="1"/>
          </p:cNvSpPr>
          <p:nvPr>
            <p:ph idx="1"/>
          </p:nvPr>
        </p:nvSpPr>
        <p:spPr>
          <a:xfrm>
            <a:off x="1060174" y="2052116"/>
            <a:ext cx="10336696" cy="3997828"/>
          </a:xfrm>
        </p:spPr>
        <p:txBody>
          <a:bodyPr/>
          <a:lstStyle/>
          <a:p>
            <a:pPr algn="just">
              <a:lnSpc>
                <a:spcPct val="200000"/>
              </a:lnSpc>
            </a:pPr>
            <a:r>
              <a:rPr lang="en-US" dirty="0"/>
              <a:t>Preventing malpractice simply begins with following the laws that regulate the health care system in the country. </a:t>
            </a:r>
          </a:p>
          <a:p>
            <a:pPr algn="just">
              <a:lnSpc>
                <a:spcPct val="200000"/>
              </a:lnSpc>
            </a:pPr>
            <a:r>
              <a:rPr lang="en-US" dirty="0"/>
              <a:t>The majority of ultrasound lawsuits will include the hospital and the key health personnel on the chain of care, such as the sonographer, a supervising physician and referring physician.</a:t>
            </a:r>
          </a:p>
        </p:txBody>
      </p:sp>
      <p:sp>
        <p:nvSpPr>
          <p:cNvPr id="4" name="Date Placeholder 3">
            <a:extLst>
              <a:ext uri="{FF2B5EF4-FFF2-40B4-BE49-F238E27FC236}">
                <a16:creationId xmlns:a16="http://schemas.microsoft.com/office/drawing/2014/main" id="{DF6FC1C3-6BC5-F6EE-A59E-E0D1F28FE9FE}"/>
              </a:ext>
            </a:extLst>
          </p:cNvPr>
          <p:cNvSpPr>
            <a:spLocks noGrp="1"/>
          </p:cNvSpPr>
          <p:nvPr>
            <p:ph type="dt" sz="half" idx="10"/>
          </p:nvPr>
        </p:nvSpPr>
        <p:spPr/>
        <p:txBody>
          <a:bodyPr/>
          <a:lstStyle/>
          <a:p>
            <a:fld id="{1BA00FB3-88CB-4892-9FEE-783ED85792D8}" type="datetime1">
              <a:rPr lang="en-US" smtClean="0"/>
              <a:t>25-Mar-23</a:t>
            </a:fld>
            <a:endParaRPr lang="en-US"/>
          </a:p>
        </p:txBody>
      </p:sp>
      <p:sp>
        <p:nvSpPr>
          <p:cNvPr id="5" name="Footer Placeholder 4">
            <a:extLst>
              <a:ext uri="{FF2B5EF4-FFF2-40B4-BE49-F238E27FC236}">
                <a16:creationId xmlns:a16="http://schemas.microsoft.com/office/drawing/2014/main" id="{0821042D-5CE9-9E98-052C-1A8C15DFFC63}"/>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E6588A0C-A668-181C-7CB4-E3784DF8056A}"/>
              </a:ext>
            </a:extLst>
          </p:cNvPr>
          <p:cNvSpPr>
            <a:spLocks noGrp="1"/>
          </p:cNvSpPr>
          <p:nvPr>
            <p:ph type="sldNum" sz="quarter" idx="12"/>
          </p:nvPr>
        </p:nvSpPr>
        <p:spPr/>
        <p:txBody>
          <a:bodyPr/>
          <a:lstStyle/>
          <a:p>
            <a:fld id="{314E0730-6EC8-473A-A931-585B837EB13F}" type="slidenum">
              <a:rPr lang="en-US" smtClean="0"/>
              <a:t>41</a:t>
            </a:fld>
            <a:endParaRPr lang="en-US"/>
          </a:p>
        </p:txBody>
      </p:sp>
    </p:spTree>
    <p:extLst>
      <p:ext uri="{BB962C8B-B14F-4D97-AF65-F5344CB8AC3E}">
        <p14:creationId xmlns:p14="http://schemas.microsoft.com/office/powerpoint/2010/main" val="23077796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E2665-C8D7-16F5-A4CC-1AFD2FA97D19}"/>
              </a:ext>
            </a:extLst>
          </p:cNvPr>
          <p:cNvSpPr>
            <a:spLocks noGrp="1"/>
          </p:cNvSpPr>
          <p:nvPr>
            <p:ph type="title"/>
          </p:nvPr>
        </p:nvSpPr>
        <p:spPr/>
        <p:txBody>
          <a:bodyPr/>
          <a:lstStyle/>
          <a:p>
            <a:r>
              <a:rPr lang="en-US" dirty="0"/>
              <a:t>7 Cs of malpractice prevention</a:t>
            </a:r>
          </a:p>
        </p:txBody>
      </p:sp>
      <p:sp>
        <p:nvSpPr>
          <p:cNvPr id="3" name="Content Placeholder 2">
            <a:extLst>
              <a:ext uri="{FF2B5EF4-FFF2-40B4-BE49-F238E27FC236}">
                <a16:creationId xmlns:a16="http://schemas.microsoft.com/office/drawing/2014/main" id="{5E903389-2F69-F6CC-01CA-9EEEF1EFBD82}"/>
              </a:ext>
            </a:extLst>
          </p:cNvPr>
          <p:cNvSpPr>
            <a:spLocks noGrp="1"/>
          </p:cNvSpPr>
          <p:nvPr>
            <p:ph idx="1"/>
          </p:nvPr>
        </p:nvSpPr>
        <p:spPr>
          <a:xfrm>
            <a:off x="1086678" y="2052116"/>
            <a:ext cx="10243931" cy="3997828"/>
          </a:xfrm>
        </p:spPr>
        <p:txBody>
          <a:bodyPr/>
          <a:lstStyle/>
          <a:p>
            <a:pPr algn="just">
              <a:lnSpc>
                <a:spcPct val="200000"/>
              </a:lnSpc>
            </a:pPr>
            <a:r>
              <a:rPr lang="en-US" dirty="0"/>
              <a:t>Competence: Do you have the requisite skills?</a:t>
            </a:r>
          </a:p>
          <a:p>
            <a:pPr algn="just">
              <a:lnSpc>
                <a:spcPct val="200000"/>
              </a:lnSpc>
            </a:pPr>
            <a:r>
              <a:rPr lang="en-US" dirty="0"/>
              <a:t>Compliance: are you working per the dictates of scope of practice, consent, </a:t>
            </a:r>
            <a:r>
              <a:rPr lang="en-US" dirty="0" err="1"/>
              <a:t>etc</a:t>
            </a:r>
            <a:r>
              <a:rPr lang="en-US" dirty="0"/>
              <a:t>?</a:t>
            </a:r>
          </a:p>
          <a:p>
            <a:pPr algn="just">
              <a:lnSpc>
                <a:spcPct val="200000"/>
              </a:lnSpc>
            </a:pPr>
            <a:r>
              <a:rPr lang="en-US" dirty="0"/>
              <a:t>Charting: Record keeping</a:t>
            </a:r>
          </a:p>
          <a:p>
            <a:pPr algn="just">
              <a:lnSpc>
                <a:spcPct val="200000"/>
              </a:lnSpc>
            </a:pPr>
            <a:r>
              <a:rPr lang="en-US" dirty="0"/>
              <a:t>Communication: communicating findings to referrer.</a:t>
            </a:r>
          </a:p>
        </p:txBody>
      </p:sp>
      <p:sp>
        <p:nvSpPr>
          <p:cNvPr id="4" name="Date Placeholder 3">
            <a:extLst>
              <a:ext uri="{FF2B5EF4-FFF2-40B4-BE49-F238E27FC236}">
                <a16:creationId xmlns:a16="http://schemas.microsoft.com/office/drawing/2014/main" id="{A49E5EF8-4BDD-BFCC-3480-CAF7D6271FCB}"/>
              </a:ext>
            </a:extLst>
          </p:cNvPr>
          <p:cNvSpPr>
            <a:spLocks noGrp="1"/>
          </p:cNvSpPr>
          <p:nvPr>
            <p:ph type="dt" sz="half" idx="10"/>
          </p:nvPr>
        </p:nvSpPr>
        <p:spPr/>
        <p:txBody>
          <a:bodyPr/>
          <a:lstStyle/>
          <a:p>
            <a:fld id="{03C7DE58-7152-4881-82CF-F86C081ADC21}" type="datetime1">
              <a:rPr lang="en-US" smtClean="0"/>
              <a:t>25-Mar-23</a:t>
            </a:fld>
            <a:endParaRPr lang="en-US"/>
          </a:p>
        </p:txBody>
      </p:sp>
      <p:sp>
        <p:nvSpPr>
          <p:cNvPr id="5" name="Footer Placeholder 4">
            <a:extLst>
              <a:ext uri="{FF2B5EF4-FFF2-40B4-BE49-F238E27FC236}">
                <a16:creationId xmlns:a16="http://schemas.microsoft.com/office/drawing/2014/main" id="{0BF8A3D9-488C-D275-3C8A-49DBD0A8C694}"/>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7B81237D-9066-8BBA-96C2-74A6B75AC66D}"/>
              </a:ext>
            </a:extLst>
          </p:cNvPr>
          <p:cNvSpPr>
            <a:spLocks noGrp="1"/>
          </p:cNvSpPr>
          <p:nvPr>
            <p:ph type="sldNum" sz="quarter" idx="12"/>
          </p:nvPr>
        </p:nvSpPr>
        <p:spPr/>
        <p:txBody>
          <a:bodyPr/>
          <a:lstStyle/>
          <a:p>
            <a:fld id="{314E0730-6EC8-473A-A931-585B837EB13F}" type="slidenum">
              <a:rPr lang="en-US" smtClean="0"/>
              <a:t>42</a:t>
            </a:fld>
            <a:endParaRPr lang="en-US"/>
          </a:p>
        </p:txBody>
      </p:sp>
    </p:spTree>
    <p:extLst>
      <p:ext uri="{BB962C8B-B14F-4D97-AF65-F5344CB8AC3E}">
        <p14:creationId xmlns:p14="http://schemas.microsoft.com/office/powerpoint/2010/main" val="130587546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2370B-847E-2EFC-9C00-66B3877A3C11}"/>
              </a:ext>
            </a:extLst>
          </p:cNvPr>
          <p:cNvSpPr>
            <a:spLocks noGrp="1"/>
          </p:cNvSpPr>
          <p:nvPr>
            <p:ph type="title"/>
          </p:nvPr>
        </p:nvSpPr>
        <p:spPr/>
        <p:txBody>
          <a:bodyPr/>
          <a:lstStyle/>
          <a:p>
            <a:r>
              <a:rPr lang="en-US" dirty="0"/>
              <a:t>7 Cs of malpractice prevention</a:t>
            </a:r>
          </a:p>
        </p:txBody>
      </p:sp>
      <p:sp>
        <p:nvSpPr>
          <p:cNvPr id="3" name="Content Placeholder 2">
            <a:extLst>
              <a:ext uri="{FF2B5EF4-FFF2-40B4-BE49-F238E27FC236}">
                <a16:creationId xmlns:a16="http://schemas.microsoft.com/office/drawing/2014/main" id="{0689726D-E7FA-50BA-38E8-D917D29D0059}"/>
              </a:ext>
            </a:extLst>
          </p:cNvPr>
          <p:cNvSpPr>
            <a:spLocks noGrp="1"/>
          </p:cNvSpPr>
          <p:nvPr>
            <p:ph idx="1"/>
          </p:nvPr>
        </p:nvSpPr>
        <p:spPr>
          <a:xfrm>
            <a:off x="1113183" y="2052116"/>
            <a:ext cx="9456956" cy="3997828"/>
          </a:xfrm>
        </p:spPr>
        <p:txBody>
          <a:bodyPr/>
          <a:lstStyle/>
          <a:p>
            <a:pPr algn="just">
              <a:lnSpc>
                <a:spcPct val="250000"/>
              </a:lnSpc>
            </a:pPr>
            <a:r>
              <a:rPr lang="en-US" dirty="0"/>
              <a:t>Confidentiality: sharing information with unauthorized persons?</a:t>
            </a:r>
          </a:p>
          <a:p>
            <a:pPr algn="just">
              <a:lnSpc>
                <a:spcPct val="250000"/>
              </a:lnSpc>
            </a:pPr>
            <a:r>
              <a:rPr lang="en-US" dirty="0"/>
              <a:t>Carefulness: watchfulness, attention, caution and prudence </a:t>
            </a:r>
          </a:p>
          <a:p>
            <a:pPr algn="just">
              <a:lnSpc>
                <a:spcPct val="250000"/>
              </a:lnSpc>
            </a:pPr>
            <a:r>
              <a:rPr lang="en-US" dirty="0"/>
              <a:t>Courtesy: polite </a:t>
            </a:r>
            <a:r>
              <a:rPr lang="en-US" dirty="0" err="1"/>
              <a:t>behaviour</a:t>
            </a:r>
            <a:r>
              <a:rPr lang="en-US" dirty="0"/>
              <a:t>, or a polite action or remark</a:t>
            </a:r>
          </a:p>
          <a:p>
            <a:pPr marL="0" indent="0" algn="just">
              <a:lnSpc>
                <a:spcPct val="250000"/>
              </a:lnSpc>
              <a:buNone/>
            </a:pPr>
            <a:endParaRPr lang="en-US" dirty="0"/>
          </a:p>
        </p:txBody>
      </p:sp>
      <p:sp>
        <p:nvSpPr>
          <p:cNvPr id="4" name="Date Placeholder 3">
            <a:extLst>
              <a:ext uri="{FF2B5EF4-FFF2-40B4-BE49-F238E27FC236}">
                <a16:creationId xmlns:a16="http://schemas.microsoft.com/office/drawing/2014/main" id="{13DE26B6-AAED-42CB-AD45-0AAB5CD98ECE}"/>
              </a:ext>
            </a:extLst>
          </p:cNvPr>
          <p:cNvSpPr>
            <a:spLocks noGrp="1"/>
          </p:cNvSpPr>
          <p:nvPr>
            <p:ph type="dt" sz="half" idx="10"/>
          </p:nvPr>
        </p:nvSpPr>
        <p:spPr/>
        <p:txBody>
          <a:bodyPr/>
          <a:lstStyle/>
          <a:p>
            <a:fld id="{B51C3A8C-5581-45DE-8178-B3F99E49BB1C}" type="datetime1">
              <a:rPr lang="en-US" smtClean="0"/>
              <a:t>25-Mar-23</a:t>
            </a:fld>
            <a:endParaRPr lang="en-US"/>
          </a:p>
        </p:txBody>
      </p:sp>
      <p:sp>
        <p:nvSpPr>
          <p:cNvPr id="5" name="Footer Placeholder 4">
            <a:extLst>
              <a:ext uri="{FF2B5EF4-FFF2-40B4-BE49-F238E27FC236}">
                <a16:creationId xmlns:a16="http://schemas.microsoft.com/office/drawing/2014/main" id="{C09D99F3-4447-1E68-1F26-2C365F02F261}"/>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42090529-CD6E-6A31-6DC4-3DA4968CFF8E}"/>
              </a:ext>
            </a:extLst>
          </p:cNvPr>
          <p:cNvSpPr>
            <a:spLocks noGrp="1"/>
          </p:cNvSpPr>
          <p:nvPr>
            <p:ph type="sldNum" sz="quarter" idx="12"/>
          </p:nvPr>
        </p:nvSpPr>
        <p:spPr/>
        <p:txBody>
          <a:bodyPr/>
          <a:lstStyle/>
          <a:p>
            <a:fld id="{314E0730-6EC8-473A-A931-585B837EB13F}" type="slidenum">
              <a:rPr lang="en-US" smtClean="0"/>
              <a:t>43</a:t>
            </a:fld>
            <a:endParaRPr lang="en-US"/>
          </a:p>
        </p:txBody>
      </p:sp>
    </p:spTree>
    <p:extLst>
      <p:ext uri="{BB962C8B-B14F-4D97-AF65-F5344CB8AC3E}">
        <p14:creationId xmlns:p14="http://schemas.microsoft.com/office/powerpoint/2010/main" val="10253449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F6AD8-1991-E719-D535-C239A4DCB770}"/>
              </a:ext>
            </a:extLst>
          </p:cNvPr>
          <p:cNvSpPr>
            <a:spLocks noGrp="1"/>
          </p:cNvSpPr>
          <p:nvPr>
            <p:ph type="title"/>
          </p:nvPr>
        </p:nvSpPr>
        <p:spPr/>
        <p:txBody>
          <a:bodyPr/>
          <a:lstStyle/>
          <a:p>
            <a:r>
              <a:rPr lang="en-US" dirty="0"/>
              <a:t>Conclusion: </a:t>
            </a:r>
          </a:p>
        </p:txBody>
      </p:sp>
      <p:sp>
        <p:nvSpPr>
          <p:cNvPr id="3" name="Content Placeholder 2">
            <a:extLst>
              <a:ext uri="{FF2B5EF4-FFF2-40B4-BE49-F238E27FC236}">
                <a16:creationId xmlns:a16="http://schemas.microsoft.com/office/drawing/2014/main" id="{03578233-F7AB-187F-23DF-71A1BBC9C6F0}"/>
              </a:ext>
            </a:extLst>
          </p:cNvPr>
          <p:cNvSpPr>
            <a:spLocks noGrp="1"/>
          </p:cNvSpPr>
          <p:nvPr>
            <p:ph idx="1"/>
          </p:nvPr>
        </p:nvSpPr>
        <p:spPr>
          <a:xfrm>
            <a:off x="1113183" y="1378226"/>
            <a:ext cx="10217426" cy="4671718"/>
          </a:xfrm>
        </p:spPr>
        <p:txBody>
          <a:bodyPr/>
          <a:lstStyle/>
          <a:p>
            <a:pPr algn="just">
              <a:lnSpc>
                <a:spcPct val="150000"/>
              </a:lnSpc>
            </a:pPr>
            <a:r>
              <a:rPr lang="en-US" dirty="0"/>
              <a:t>Sonographers should be mindful that, although obtaining diagnostic information is the priority of their practice, poor communication and interaction with the individual patient may not only ruin their main objective but also make the individual patient dissatisfied. </a:t>
            </a:r>
          </a:p>
          <a:p>
            <a:pPr algn="just">
              <a:lnSpc>
                <a:spcPct val="150000"/>
              </a:lnSpc>
            </a:pPr>
            <a:r>
              <a:rPr lang="en-US" dirty="0"/>
              <a:t>Making the individual patient feel valued, acknowledged, and respected by explaining the purpose of the examination and obtaining proper consent paves the way for obtaining relevant clinical history that could minimize diagnostic errors.</a:t>
            </a:r>
          </a:p>
        </p:txBody>
      </p:sp>
      <p:sp>
        <p:nvSpPr>
          <p:cNvPr id="4" name="Date Placeholder 3">
            <a:extLst>
              <a:ext uri="{FF2B5EF4-FFF2-40B4-BE49-F238E27FC236}">
                <a16:creationId xmlns:a16="http://schemas.microsoft.com/office/drawing/2014/main" id="{DBE1ABE2-E646-B4C2-86D3-48802F681E02}"/>
              </a:ext>
            </a:extLst>
          </p:cNvPr>
          <p:cNvSpPr>
            <a:spLocks noGrp="1"/>
          </p:cNvSpPr>
          <p:nvPr>
            <p:ph type="dt" sz="half" idx="10"/>
          </p:nvPr>
        </p:nvSpPr>
        <p:spPr/>
        <p:txBody>
          <a:bodyPr/>
          <a:lstStyle/>
          <a:p>
            <a:fld id="{D6C1ECD1-0D44-4539-9515-98E98054D70C}" type="datetime1">
              <a:rPr lang="en-US" smtClean="0"/>
              <a:t>25-Mar-23</a:t>
            </a:fld>
            <a:endParaRPr lang="en-US"/>
          </a:p>
        </p:txBody>
      </p:sp>
      <p:sp>
        <p:nvSpPr>
          <p:cNvPr id="5" name="Footer Placeholder 4">
            <a:extLst>
              <a:ext uri="{FF2B5EF4-FFF2-40B4-BE49-F238E27FC236}">
                <a16:creationId xmlns:a16="http://schemas.microsoft.com/office/drawing/2014/main" id="{B1E4540C-D6FB-16AF-B148-78F180436B42}"/>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4714C3D1-1766-407A-0B54-1C5F8C7A3B5B}"/>
              </a:ext>
            </a:extLst>
          </p:cNvPr>
          <p:cNvSpPr>
            <a:spLocks noGrp="1"/>
          </p:cNvSpPr>
          <p:nvPr>
            <p:ph type="sldNum" sz="quarter" idx="12"/>
          </p:nvPr>
        </p:nvSpPr>
        <p:spPr/>
        <p:txBody>
          <a:bodyPr/>
          <a:lstStyle/>
          <a:p>
            <a:fld id="{314E0730-6EC8-473A-A931-585B837EB13F}" type="slidenum">
              <a:rPr lang="en-US" smtClean="0"/>
              <a:t>44</a:t>
            </a:fld>
            <a:endParaRPr lang="en-US"/>
          </a:p>
        </p:txBody>
      </p:sp>
    </p:spTree>
    <p:extLst>
      <p:ext uri="{BB962C8B-B14F-4D97-AF65-F5344CB8AC3E}">
        <p14:creationId xmlns:p14="http://schemas.microsoft.com/office/powerpoint/2010/main" val="38294059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2A48E-2815-F348-345A-5375F4CAC98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68E86649-DF39-FB32-2452-8F6F662A8C44}"/>
              </a:ext>
            </a:extLst>
          </p:cNvPr>
          <p:cNvSpPr>
            <a:spLocks noGrp="1"/>
          </p:cNvSpPr>
          <p:nvPr>
            <p:ph idx="1"/>
          </p:nvPr>
        </p:nvSpPr>
        <p:spPr>
          <a:xfrm>
            <a:off x="1113183" y="2052116"/>
            <a:ext cx="9456956" cy="3997828"/>
          </a:xfrm>
        </p:spPr>
        <p:txBody>
          <a:bodyPr>
            <a:normAutofit/>
          </a:bodyPr>
          <a:lstStyle/>
          <a:p>
            <a:r>
              <a:rPr lang="en-US" dirty="0" err="1"/>
              <a:t>Abramowicz</a:t>
            </a:r>
            <a:r>
              <a:rPr lang="en-US" dirty="0"/>
              <a:t>, J. S., Evans, D. H., Fowlkes, J. B., </a:t>
            </a:r>
            <a:r>
              <a:rPr lang="en-US" dirty="0" err="1"/>
              <a:t>Maršal</a:t>
            </a:r>
            <a:r>
              <a:rPr lang="en-US" dirty="0"/>
              <a:t>, K., &amp; WFUMB Safety Committee. (2017). Guidelines for cleaning transvaginal ultrasound transducers between patients. Ultrasound in medicine &amp; biology, 43(5), 1076-1079.</a:t>
            </a:r>
          </a:p>
          <a:p>
            <a:r>
              <a:rPr lang="en-US" dirty="0"/>
              <a:t>Anderson, R. T., Camacho, F. T., &amp; </a:t>
            </a:r>
            <a:r>
              <a:rPr lang="en-US" dirty="0" err="1"/>
              <a:t>Balkrishnan</a:t>
            </a:r>
            <a:r>
              <a:rPr lang="en-US" dirty="0"/>
              <a:t>, R. (2007). Willing to wait?: the influence of patient wait time on satisfaction with primary care. BMC health services research, 7(1), 1-5.</a:t>
            </a:r>
          </a:p>
          <a:p>
            <a:r>
              <a:rPr lang="en-US" dirty="0" err="1"/>
              <a:t>Antwi</a:t>
            </a:r>
            <a:r>
              <a:rPr lang="en-US" dirty="0"/>
              <a:t>, W. K., </a:t>
            </a:r>
            <a:r>
              <a:rPr lang="en-US" dirty="0" err="1"/>
              <a:t>Kyei</a:t>
            </a:r>
            <a:r>
              <a:rPr lang="en-US" dirty="0"/>
              <a:t>, K. A., </a:t>
            </a:r>
            <a:r>
              <a:rPr lang="en-US" dirty="0" err="1"/>
              <a:t>Gawugah</a:t>
            </a:r>
            <a:r>
              <a:rPr lang="en-US" dirty="0"/>
              <a:t>, J. N., Opoku, S. Y., &amp; </a:t>
            </a:r>
            <a:r>
              <a:rPr lang="en-US" dirty="0" err="1"/>
              <a:t>Ogbuokiri</a:t>
            </a:r>
            <a:r>
              <a:rPr lang="en-US" dirty="0"/>
              <a:t>, E. I. (2015). Anxiety level among patients undergoing ultrasound examination in Ghana. Int J Med Imaging, 3, 6-10.</a:t>
            </a:r>
          </a:p>
          <a:p>
            <a:endParaRPr lang="en-US" dirty="0"/>
          </a:p>
        </p:txBody>
      </p:sp>
      <p:sp>
        <p:nvSpPr>
          <p:cNvPr id="4" name="Date Placeholder 3">
            <a:extLst>
              <a:ext uri="{FF2B5EF4-FFF2-40B4-BE49-F238E27FC236}">
                <a16:creationId xmlns:a16="http://schemas.microsoft.com/office/drawing/2014/main" id="{F3FCE7E5-79FA-3345-F227-4951545A65B8}"/>
              </a:ext>
            </a:extLst>
          </p:cNvPr>
          <p:cNvSpPr>
            <a:spLocks noGrp="1"/>
          </p:cNvSpPr>
          <p:nvPr>
            <p:ph type="dt" sz="half" idx="10"/>
          </p:nvPr>
        </p:nvSpPr>
        <p:spPr/>
        <p:txBody>
          <a:bodyPr/>
          <a:lstStyle/>
          <a:p>
            <a:fld id="{AD0F8A39-2EE8-46D1-8BE8-9F97F57A7131}" type="datetime1">
              <a:rPr lang="en-US" smtClean="0"/>
              <a:t>25-Mar-23</a:t>
            </a:fld>
            <a:endParaRPr lang="en-US"/>
          </a:p>
        </p:txBody>
      </p:sp>
      <p:sp>
        <p:nvSpPr>
          <p:cNvPr id="5" name="Footer Placeholder 4">
            <a:extLst>
              <a:ext uri="{FF2B5EF4-FFF2-40B4-BE49-F238E27FC236}">
                <a16:creationId xmlns:a16="http://schemas.microsoft.com/office/drawing/2014/main" id="{063328A9-030E-66DC-7877-3AB3764250F2}"/>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72B08233-B519-A36C-EDD5-4A0B64D73049}"/>
              </a:ext>
            </a:extLst>
          </p:cNvPr>
          <p:cNvSpPr>
            <a:spLocks noGrp="1"/>
          </p:cNvSpPr>
          <p:nvPr>
            <p:ph type="sldNum" sz="quarter" idx="12"/>
          </p:nvPr>
        </p:nvSpPr>
        <p:spPr/>
        <p:txBody>
          <a:bodyPr/>
          <a:lstStyle/>
          <a:p>
            <a:fld id="{314E0730-6EC8-473A-A931-585B837EB13F}" type="slidenum">
              <a:rPr lang="en-US" smtClean="0"/>
              <a:t>45</a:t>
            </a:fld>
            <a:endParaRPr lang="en-US"/>
          </a:p>
        </p:txBody>
      </p:sp>
    </p:spTree>
    <p:extLst>
      <p:ext uri="{BB962C8B-B14F-4D97-AF65-F5344CB8AC3E}">
        <p14:creationId xmlns:p14="http://schemas.microsoft.com/office/powerpoint/2010/main" val="34998923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C2599-0207-12FC-BB23-46004659CFDB}"/>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0AAD1DA-98F5-4539-B5D9-D2638A48AFA5}"/>
              </a:ext>
            </a:extLst>
          </p:cNvPr>
          <p:cNvSpPr>
            <a:spLocks noGrp="1"/>
          </p:cNvSpPr>
          <p:nvPr>
            <p:ph idx="1"/>
          </p:nvPr>
        </p:nvSpPr>
        <p:spPr>
          <a:xfrm>
            <a:off x="1152939" y="2052116"/>
            <a:ext cx="9417200" cy="4641292"/>
          </a:xfrm>
        </p:spPr>
        <p:txBody>
          <a:bodyPr>
            <a:normAutofit fontScale="70000" lnSpcReduction="20000"/>
          </a:bodyPr>
          <a:lstStyle/>
          <a:p>
            <a:r>
              <a:rPr lang="en-US" dirty="0"/>
              <a:t>Akbari, A., Mayhew, A., Al‐Alawi, M. A., Grimshaw, J., </a:t>
            </a:r>
            <a:r>
              <a:rPr lang="en-US" dirty="0" err="1"/>
              <a:t>Winkens</a:t>
            </a:r>
            <a:r>
              <a:rPr lang="en-US" dirty="0"/>
              <a:t>, R., Glidewell, E., ... &amp; Fraser, C. (2005). Interventions to improve outpatient referrals from primary care to secondary care. Cochrane Database of Systematic Reviews, (3).</a:t>
            </a:r>
          </a:p>
          <a:p>
            <a:r>
              <a:rPr lang="en-US" dirty="0" err="1"/>
              <a:t>Ariely</a:t>
            </a:r>
            <a:r>
              <a:rPr lang="en-US" dirty="0"/>
              <a:t>, D., &amp; Lanier, W. L. (2015). Disturbing trends in physician burnout and satisfaction with work-life balance: dealing with malady among the nation's healers. In Mayo Clinic Proceedings (Vol. 90, No. 12, pp. 1593-1596). Elsevier.</a:t>
            </a:r>
          </a:p>
          <a:p>
            <a:r>
              <a:rPr lang="en-US" dirty="0"/>
              <a:t>Ashton, V. (2006) ‘A Legal Perspective Within the NHS’, Ultrasound, 14(4), pp. 230–231. Available at: https://doi.org/10.1179/174313406X150069.</a:t>
            </a:r>
          </a:p>
          <a:p>
            <a:r>
              <a:rPr lang="en-US" dirty="0" err="1"/>
              <a:t>Bahner</a:t>
            </a:r>
            <a:r>
              <a:rPr lang="en-US" dirty="0"/>
              <a:t>, D.P., Hughes, D. and Royall, N.A. (2012) ‘I‐AIM: a novel model for teaching and performing focused sonography’, Journal of Ultrasound in Medicine, 31(2), pp. 295–300.</a:t>
            </a:r>
          </a:p>
          <a:p>
            <a:r>
              <a:rPr lang="en-US" dirty="0"/>
              <a:t>Bello, O. (2017) ‘Effective communication in nursing practice: A literature review’.</a:t>
            </a:r>
          </a:p>
          <a:p>
            <a:r>
              <a:rPr lang="en-US" dirty="0" err="1"/>
              <a:t>Bendick</a:t>
            </a:r>
            <a:r>
              <a:rPr lang="en-US" dirty="0"/>
              <a:t>, P. J. (2015). Scope of practice and clinical standards for the diagnostic medical sonographer. Journal of Diagnostic Medical Sonography, 31(4), 197-197.</a:t>
            </a:r>
          </a:p>
          <a:p>
            <a:r>
              <a:rPr lang="en-US" dirty="0"/>
              <a:t>Berlin, L. (2000) ‘Pitfalls of the vague radiology report’, American Journal of Roentgenology, 174(6), pp. 1511–1518.</a:t>
            </a:r>
          </a:p>
          <a:p>
            <a:r>
              <a:rPr lang="en-US" dirty="0"/>
              <a:t>Berlin, L.M. (2010) ‘Failure of radiologic communication: an increasing cause of malpractice litigation and harm to patients’, Applied Radiology, 39(1), p. 17.</a:t>
            </a:r>
          </a:p>
          <a:p>
            <a:endParaRPr lang="en-US" dirty="0"/>
          </a:p>
          <a:p>
            <a:endParaRPr lang="en-US" dirty="0"/>
          </a:p>
          <a:p>
            <a:endParaRPr lang="en-US" dirty="0"/>
          </a:p>
        </p:txBody>
      </p:sp>
      <p:sp>
        <p:nvSpPr>
          <p:cNvPr id="4" name="Date Placeholder 3">
            <a:extLst>
              <a:ext uri="{FF2B5EF4-FFF2-40B4-BE49-F238E27FC236}">
                <a16:creationId xmlns:a16="http://schemas.microsoft.com/office/drawing/2014/main" id="{8C4FB3A3-CA99-C5FA-182F-E14A9C665CF1}"/>
              </a:ext>
            </a:extLst>
          </p:cNvPr>
          <p:cNvSpPr>
            <a:spLocks noGrp="1"/>
          </p:cNvSpPr>
          <p:nvPr>
            <p:ph type="dt" sz="half" idx="10"/>
          </p:nvPr>
        </p:nvSpPr>
        <p:spPr>
          <a:xfrm rot="5400000">
            <a:off x="-810066" y="5270604"/>
            <a:ext cx="2662729" cy="182880"/>
          </a:xfrm>
        </p:spPr>
        <p:txBody>
          <a:bodyPr/>
          <a:lstStyle/>
          <a:p>
            <a:fld id="{F8257066-E882-427C-A68B-730C3122EFFE}" type="datetime1">
              <a:rPr lang="en-US" smtClean="0"/>
              <a:t>25-Mar-23</a:t>
            </a:fld>
            <a:endParaRPr lang="en-US"/>
          </a:p>
        </p:txBody>
      </p:sp>
      <p:sp>
        <p:nvSpPr>
          <p:cNvPr id="5" name="Footer Placeholder 4">
            <a:extLst>
              <a:ext uri="{FF2B5EF4-FFF2-40B4-BE49-F238E27FC236}">
                <a16:creationId xmlns:a16="http://schemas.microsoft.com/office/drawing/2014/main" id="{60C9F87B-3E51-DA7E-2C55-85926F3E2BEC}"/>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3B0B25DB-CD5D-21AF-B0DF-10CB37C66D4F}"/>
              </a:ext>
            </a:extLst>
          </p:cNvPr>
          <p:cNvSpPr>
            <a:spLocks noGrp="1"/>
          </p:cNvSpPr>
          <p:nvPr>
            <p:ph type="sldNum" sz="quarter" idx="12"/>
          </p:nvPr>
        </p:nvSpPr>
        <p:spPr/>
        <p:txBody>
          <a:bodyPr/>
          <a:lstStyle/>
          <a:p>
            <a:fld id="{314E0730-6EC8-473A-A931-585B837EB13F}" type="slidenum">
              <a:rPr lang="en-US" smtClean="0"/>
              <a:t>46</a:t>
            </a:fld>
            <a:endParaRPr lang="en-US"/>
          </a:p>
        </p:txBody>
      </p:sp>
    </p:spTree>
    <p:extLst>
      <p:ext uri="{BB962C8B-B14F-4D97-AF65-F5344CB8AC3E}">
        <p14:creationId xmlns:p14="http://schemas.microsoft.com/office/powerpoint/2010/main" val="13333578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7AB7F-8595-DA49-D853-05B262245559}"/>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BBF9A9F-CC96-A9FE-4FA6-83F74A8E8B29}"/>
              </a:ext>
            </a:extLst>
          </p:cNvPr>
          <p:cNvSpPr>
            <a:spLocks noGrp="1"/>
          </p:cNvSpPr>
          <p:nvPr>
            <p:ph idx="1"/>
          </p:nvPr>
        </p:nvSpPr>
        <p:spPr>
          <a:xfrm>
            <a:off x="1033670" y="2052116"/>
            <a:ext cx="9536469" cy="4641292"/>
          </a:xfrm>
        </p:spPr>
        <p:txBody>
          <a:bodyPr>
            <a:normAutofit fontScale="70000" lnSpcReduction="20000"/>
          </a:bodyPr>
          <a:lstStyle/>
          <a:p>
            <a:r>
              <a:rPr lang="en-US" dirty="0"/>
              <a:t>Thomas, S., O’Loughlin, K., &amp; Clarke, J. (2017). The 21st century sonographer: role ambiguity in communicating an adverse outcome in obstetric ultrasound. Cogent Medicine, 4(1), 1373903.</a:t>
            </a:r>
          </a:p>
          <a:p>
            <a:r>
              <a:rPr lang="en-US" dirty="0"/>
              <a:t>Thomas, S., O’Loughlin, K. and Clarke, J. (2019) ‘Sonographers’ communication in obstetrics: Challenges to their professional role and practice in Australia’, Australasian Journal of Ultrasound in Medicine, 23(2), pp. 129–139. Available at: https://doi.org/10.1002/ajum.12184.</a:t>
            </a:r>
          </a:p>
          <a:p>
            <a:r>
              <a:rPr lang="en-US" dirty="0"/>
              <a:t>Thomson, N. and Moloney, P. (2017) ‘Protection against allegations of sexual assault when undertaking ultrasound examinations’, Ultrasound, 25(1), pp. 58–61.</a:t>
            </a:r>
          </a:p>
          <a:p>
            <a:r>
              <a:rPr lang="en-US" dirty="0"/>
              <a:t>van der Westhuizen, L., Naidoo, K., </a:t>
            </a:r>
            <a:r>
              <a:rPr lang="en-US" dirty="0" err="1"/>
              <a:t>Casmod</a:t>
            </a:r>
            <a:r>
              <a:rPr lang="en-US" dirty="0"/>
              <a:t>, Y., &amp; </a:t>
            </a:r>
            <a:r>
              <a:rPr lang="en-US" dirty="0" err="1"/>
              <a:t>Mdlethse</a:t>
            </a:r>
            <a:r>
              <a:rPr lang="en-US" dirty="0"/>
              <a:t>, S. (2020). Sonographers’ experiences of being a caring professional within private practice in the province of Gauteng. Health SA </a:t>
            </a:r>
            <a:r>
              <a:rPr lang="en-US" dirty="0" err="1"/>
              <a:t>Gesondheid</a:t>
            </a:r>
            <a:r>
              <a:rPr lang="en-US" dirty="0"/>
              <a:t>, 25(1).</a:t>
            </a:r>
          </a:p>
          <a:p>
            <a:r>
              <a:rPr lang="en-US" dirty="0"/>
              <a:t>Wallis, A. and </a:t>
            </a:r>
            <a:r>
              <a:rPr lang="en-US" dirty="0" err="1"/>
              <a:t>McCoubrie</a:t>
            </a:r>
            <a:r>
              <a:rPr lang="en-US" dirty="0"/>
              <a:t>, P. (2011) ‘The radiology report—are we getting the message across?’, Clinical radiology, 66(11), pp. 1015–1022.</a:t>
            </a:r>
          </a:p>
          <a:p>
            <a:r>
              <a:rPr lang="en-US" dirty="0"/>
              <a:t>Wu, B. J. (2013). History taking in reverse: beginning with social history. Consultant, 53(1), 34-6.</a:t>
            </a:r>
          </a:p>
          <a:p>
            <a:r>
              <a:rPr lang="en-US" dirty="0"/>
              <a:t>Zamora, R., Patel, M., Doherty, B., Alperstein, A., &amp; </a:t>
            </a:r>
            <a:r>
              <a:rPr lang="en-US" dirty="0" err="1"/>
              <a:t>Devito</a:t>
            </a:r>
            <a:r>
              <a:rPr lang="en-US" dirty="0"/>
              <a:t>, P. (2015). Influence of AIDET in the improving quality metrics in a small community hospital-before and after analysis. Journal of Hospital Administration, 4(3), 35-38.</a:t>
            </a:r>
          </a:p>
          <a:p>
            <a:r>
              <a:rPr lang="en-US" dirty="0" err="1"/>
              <a:t>Zelna</a:t>
            </a:r>
            <a:r>
              <a:rPr lang="en-US" dirty="0"/>
              <a:t>, L. (2021) ‘Registry Review . Sonography Patient Care Addendum.’ Society of Diagnostic Medical Sonography.</a:t>
            </a:r>
          </a:p>
          <a:p>
            <a:endParaRPr lang="en-US" dirty="0"/>
          </a:p>
        </p:txBody>
      </p:sp>
      <p:sp>
        <p:nvSpPr>
          <p:cNvPr id="4" name="Date Placeholder 3">
            <a:extLst>
              <a:ext uri="{FF2B5EF4-FFF2-40B4-BE49-F238E27FC236}">
                <a16:creationId xmlns:a16="http://schemas.microsoft.com/office/drawing/2014/main" id="{C61014D7-AB88-434A-812F-98D0E10064EF}"/>
              </a:ext>
            </a:extLst>
          </p:cNvPr>
          <p:cNvSpPr>
            <a:spLocks noGrp="1"/>
          </p:cNvSpPr>
          <p:nvPr>
            <p:ph type="dt" sz="half" idx="10"/>
          </p:nvPr>
        </p:nvSpPr>
        <p:spPr/>
        <p:txBody>
          <a:bodyPr/>
          <a:lstStyle/>
          <a:p>
            <a:fld id="{7F958A54-51D5-4D84-9887-340CC027D555}" type="datetime1">
              <a:rPr lang="en-US" smtClean="0"/>
              <a:t>25-Mar-23</a:t>
            </a:fld>
            <a:endParaRPr lang="en-US"/>
          </a:p>
        </p:txBody>
      </p:sp>
      <p:sp>
        <p:nvSpPr>
          <p:cNvPr id="5" name="Footer Placeholder 4">
            <a:extLst>
              <a:ext uri="{FF2B5EF4-FFF2-40B4-BE49-F238E27FC236}">
                <a16:creationId xmlns:a16="http://schemas.microsoft.com/office/drawing/2014/main" id="{57538D62-D793-700D-3800-BB095E23D986}"/>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281BD54E-B477-472B-2BCB-1B3696FBF300}"/>
              </a:ext>
            </a:extLst>
          </p:cNvPr>
          <p:cNvSpPr>
            <a:spLocks noGrp="1"/>
          </p:cNvSpPr>
          <p:nvPr>
            <p:ph type="sldNum" sz="quarter" idx="12"/>
          </p:nvPr>
        </p:nvSpPr>
        <p:spPr/>
        <p:txBody>
          <a:bodyPr/>
          <a:lstStyle/>
          <a:p>
            <a:fld id="{314E0730-6EC8-473A-A931-585B837EB13F}" type="slidenum">
              <a:rPr lang="en-US" smtClean="0"/>
              <a:t>47</a:t>
            </a:fld>
            <a:endParaRPr lang="en-US"/>
          </a:p>
        </p:txBody>
      </p:sp>
    </p:spTree>
    <p:extLst>
      <p:ext uri="{BB962C8B-B14F-4D97-AF65-F5344CB8AC3E}">
        <p14:creationId xmlns:p14="http://schemas.microsoft.com/office/powerpoint/2010/main" val="21627706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1C2306A-4FA6-6E5C-8EDB-7794EBC6204A}"/>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a:stretch/>
        </p:blipFill>
        <p:spPr>
          <a:xfrm>
            <a:off x="388783" y="1374989"/>
            <a:ext cx="11414434" cy="4108022"/>
          </a:xfrm>
          <a:prstGeom prst="roundRect">
            <a:avLst/>
          </a:prstGeom>
        </p:spPr>
      </p:pic>
      <p:sp>
        <p:nvSpPr>
          <p:cNvPr id="6" name="Date Placeholder 5">
            <a:extLst>
              <a:ext uri="{FF2B5EF4-FFF2-40B4-BE49-F238E27FC236}">
                <a16:creationId xmlns:a16="http://schemas.microsoft.com/office/drawing/2014/main" id="{35180444-E8F2-EADA-B77C-842B9AABDFAE}"/>
              </a:ext>
            </a:extLst>
          </p:cNvPr>
          <p:cNvSpPr>
            <a:spLocks noGrp="1"/>
          </p:cNvSpPr>
          <p:nvPr>
            <p:ph type="dt" sz="half" idx="10"/>
          </p:nvPr>
        </p:nvSpPr>
        <p:spPr/>
        <p:txBody>
          <a:bodyPr/>
          <a:lstStyle/>
          <a:p>
            <a:fld id="{547433CF-7171-4E8C-AC8D-0B01540F093F}" type="datetime1">
              <a:rPr lang="en-US" smtClean="0"/>
              <a:t>25-Mar-23</a:t>
            </a:fld>
            <a:endParaRPr lang="en-US"/>
          </a:p>
        </p:txBody>
      </p:sp>
      <p:sp>
        <p:nvSpPr>
          <p:cNvPr id="7" name="Footer Placeholder 6">
            <a:extLst>
              <a:ext uri="{FF2B5EF4-FFF2-40B4-BE49-F238E27FC236}">
                <a16:creationId xmlns:a16="http://schemas.microsoft.com/office/drawing/2014/main" id="{78C4D2B2-F56D-3401-93CA-A55E181B1F20}"/>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B0BD78B3-3D4C-6BC5-4DDC-8C6849D4CB3E}"/>
              </a:ext>
            </a:extLst>
          </p:cNvPr>
          <p:cNvSpPr>
            <a:spLocks noGrp="1"/>
          </p:cNvSpPr>
          <p:nvPr>
            <p:ph type="sldNum" sz="quarter" idx="12"/>
          </p:nvPr>
        </p:nvSpPr>
        <p:spPr/>
        <p:txBody>
          <a:bodyPr/>
          <a:lstStyle/>
          <a:p>
            <a:fld id="{314E0730-6EC8-473A-A931-585B837EB13F}" type="slidenum">
              <a:rPr lang="en-US" smtClean="0"/>
              <a:t>48</a:t>
            </a:fld>
            <a:endParaRPr lang="en-US"/>
          </a:p>
        </p:txBody>
      </p:sp>
    </p:spTree>
    <p:extLst>
      <p:ext uri="{BB962C8B-B14F-4D97-AF65-F5344CB8AC3E}">
        <p14:creationId xmlns:p14="http://schemas.microsoft.com/office/powerpoint/2010/main" val="32340131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m3d="http://schemas.microsoft.com/office/drawing/2017/model3d" xmlns="" Requires="am3d">
          <p:graphicFrame>
            <p:nvGraphicFramePr>
              <p:cNvPr id="4" name="Content Placeholder 3" descr="Question Mark">
                <a:extLst>
                  <a:ext uri="{FF2B5EF4-FFF2-40B4-BE49-F238E27FC236}">
                    <a16:creationId xmlns:a16="http://schemas.microsoft.com/office/drawing/2014/main" id="{98016F12-9358-9A1F-2503-09D65FCC8ADF}"/>
                  </a:ext>
                </a:extLst>
              </p:cNvPr>
              <p:cNvGraphicFramePr>
                <a:graphicFrameLocks noGrp="1" noChangeAspect="1"/>
              </p:cNvGraphicFramePr>
              <p:nvPr>
                <p:ph idx="1"/>
                <p:extLst>
                  <p:ext uri="{D42A27DB-BD31-4B8C-83A1-F6EECF244321}">
                    <p14:modId xmlns:p14="http://schemas.microsoft.com/office/powerpoint/2010/main" val="3560871982"/>
                  </p:ext>
                </p:extLst>
              </p:nvPr>
            </p:nvGraphicFramePr>
            <p:xfrm>
              <a:off x="4306155" y="944162"/>
              <a:ext cx="3579687" cy="4969673"/>
            </p:xfrm>
            <a:graphic>
              <a:graphicData uri="http://schemas.microsoft.com/office/drawing/2017/model3d">
                <am3d:model3d r:embed="rId2">
                  <am3d:spPr>
                    <a:xfrm>
                      <a:off x="0" y="0"/>
                      <a:ext cx="3579687" cy="4969673"/>
                    </a:xfrm>
                    <a:prstGeom prst="rect">
                      <a:avLst/>
                    </a:prstGeom>
                  </am3d:spPr>
                  <am3d:camera>
                    <am3d:pos x="0" y="0" z="58615274"/>
                    <am3d:up dx="0" dy="36000000" dz="0"/>
                    <am3d:lookAt x="0" y="0" z="0"/>
                    <am3d:perspective fov="2700000"/>
                  </am3d:camera>
                  <am3d:trans>
                    <am3d:meterPerModelUnit n="10675758" d="1000000"/>
                    <am3d:preTrans dx="-721111" dy="-18000000" dz="8896"/>
                    <am3d:scale>
                      <am3d:sx n="1000000" d="1000000"/>
                      <am3d:sy n="1000000" d="1000000"/>
                      <am3d:sz n="1000000" d="1000000"/>
                    </am3d:scale>
                    <am3d:rot ax="838322" ay="2016893" az="470566"/>
                    <am3d:postTrans dx="0" dy="0" dz="0"/>
                  </am3d:trans>
                  <am3d:raster rName="Office3DRenderer" rVer="16.0.8326">
                    <am3d:blip r:embed="rId3"/>
                  </am3d:raster>
                  <am3d:objViewport viewportSz="616924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 name="Content Placeholder 3" descr="Question Mark">
                <a:extLst>
                  <a:ext uri="{FF2B5EF4-FFF2-40B4-BE49-F238E27FC236}">
                    <a16:creationId xmlns:a16="http://schemas.microsoft.com/office/drawing/2014/main" id="{98016F12-9358-9A1F-2503-09D65FCC8ADF}"/>
                  </a:ext>
                </a:extLst>
              </p:cNvPr>
              <p:cNvPicPr>
                <a:picLocks noGrp="1" noRot="1" noChangeAspect="1" noMove="1" noResize="1" noEditPoints="1" noAdjustHandles="1" noChangeArrowheads="1" noChangeShapeType="1" noCrop="1"/>
              </p:cNvPicPr>
              <p:nvPr/>
            </p:nvPicPr>
            <p:blipFill>
              <a:blip r:embed="rId4"/>
              <a:stretch>
                <a:fillRect/>
              </a:stretch>
            </p:blipFill>
            <p:spPr>
              <a:xfrm>
                <a:off x="4306155" y="944162"/>
                <a:ext cx="3579687" cy="4969673"/>
              </a:xfrm>
              <a:prstGeom prst="rect">
                <a:avLst/>
              </a:prstGeom>
            </p:spPr>
          </p:pic>
        </mc:Fallback>
      </mc:AlternateContent>
      <p:sp>
        <p:nvSpPr>
          <p:cNvPr id="5" name="Date Placeholder 4">
            <a:extLst>
              <a:ext uri="{FF2B5EF4-FFF2-40B4-BE49-F238E27FC236}">
                <a16:creationId xmlns:a16="http://schemas.microsoft.com/office/drawing/2014/main" id="{BB3EDEAC-0F47-6544-B1CB-B6D56F1E9792}"/>
              </a:ext>
            </a:extLst>
          </p:cNvPr>
          <p:cNvSpPr>
            <a:spLocks noGrp="1"/>
          </p:cNvSpPr>
          <p:nvPr>
            <p:ph type="dt" sz="half" idx="10"/>
          </p:nvPr>
        </p:nvSpPr>
        <p:spPr/>
        <p:txBody>
          <a:bodyPr/>
          <a:lstStyle/>
          <a:p>
            <a:fld id="{E2E3AB4A-201C-405C-AAAD-EEB729D76D20}" type="datetime1">
              <a:rPr lang="en-US" smtClean="0"/>
              <a:t>25-Mar-23</a:t>
            </a:fld>
            <a:endParaRPr lang="en-US"/>
          </a:p>
        </p:txBody>
      </p:sp>
      <p:sp>
        <p:nvSpPr>
          <p:cNvPr id="6" name="Footer Placeholder 5">
            <a:extLst>
              <a:ext uri="{FF2B5EF4-FFF2-40B4-BE49-F238E27FC236}">
                <a16:creationId xmlns:a16="http://schemas.microsoft.com/office/drawing/2014/main" id="{E802A406-895B-3D24-8F70-00A2382F1F5E}"/>
              </a:ext>
            </a:extLst>
          </p:cNvPr>
          <p:cNvSpPr>
            <a:spLocks noGrp="1"/>
          </p:cNvSpPr>
          <p:nvPr>
            <p:ph type="ftr" sz="quarter" idx="11"/>
          </p:nvPr>
        </p:nvSpPr>
        <p:spPr/>
        <p:txBody>
          <a:bodyPr/>
          <a:lstStyle/>
          <a:p>
            <a:r>
              <a:rPr lang="en-US"/>
              <a:t>baagyeiseries, 2023</a:t>
            </a:r>
          </a:p>
        </p:txBody>
      </p:sp>
      <p:sp>
        <p:nvSpPr>
          <p:cNvPr id="7" name="Slide Number Placeholder 6">
            <a:extLst>
              <a:ext uri="{FF2B5EF4-FFF2-40B4-BE49-F238E27FC236}">
                <a16:creationId xmlns:a16="http://schemas.microsoft.com/office/drawing/2014/main" id="{8382B91D-B686-DD96-4309-66F1B294BEC2}"/>
              </a:ext>
            </a:extLst>
          </p:cNvPr>
          <p:cNvSpPr>
            <a:spLocks noGrp="1"/>
          </p:cNvSpPr>
          <p:nvPr>
            <p:ph type="sldNum" sz="quarter" idx="12"/>
          </p:nvPr>
        </p:nvSpPr>
        <p:spPr/>
        <p:txBody>
          <a:bodyPr/>
          <a:lstStyle/>
          <a:p>
            <a:fld id="{314E0730-6EC8-473A-A931-585B837EB13F}" type="slidenum">
              <a:rPr lang="en-US" smtClean="0"/>
              <a:t>49</a:t>
            </a:fld>
            <a:endParaRPr lang="en-US"/>
          </a:p>
        </p:txBody>
      </p:sp>
    </p:spTree>
    <p:extLst>
      <p:ext uri="{BB962C8B-B14F-4D97-AF65-F5344CB8AC3E}">
        <p14:creationId xmlns:p14="http://schemas.microsoft.com/office/powerpoint/2010/main" val="64098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9" presetClass="emph" presetSubtype="2" fill="hold" nodeType="clickEffect">
                                  <p:stCondLst>
                                    <p:cond delay="0"/>
                                  </p:stCondLst>
                                  <p:childTnLst>
                                    <p:anim calcmode="lin" valueType="num">
                                      <p:cBhvr additive="sum">
                                        <p:cTn id="11" dur="10000" fill="hold"/>
                                        <p:tgtEl>
                                          <p:spTgt spid="4"/>
                                        </p:tgtEl>
                                        <p:attrNameLst>
                                          <p:attrName>3d.object.rotation.y</p:attrName>
                                        </p:attrNameLst>
                                      </p:cBhvr>
                                      <p:tavLst>
                                        <p:tav tm="0">
                                          <p:val>
                                            <p:fltVal val="0"/>
                                          </p:val>
                                        </p:tav>
                                        <p:tav tm="1120">
                                          <p:val>
                                            <p:fltVal val="-0.0012"/>
                                          </p:val>
                                        </p:tav>
                                        <p:tav tm="2250">
                                          <p:val>
                                            <p:fltVal val="-0.0098"/>
                                          </p:val>
                                        </p:tav>
                                        <p:tav tm="3370">
                                          <p:val>
                                            <p:fltVal val="-0.033"/>
                                          </p:val>
                                        </p:tav>
                                        <p:tav tm="4490">
                                          <p:val>
                                            <p:fltVal val="-0.0789"/>
                                          </p:val>
                                        </p:tav>
                                        <p:tav tm="5620">
                                          <p:val>
                                            <p:fltVal val="-0.1548"/>
                                          </p:val>
                                        </p:tav>
                                        <p:tav tm="6740">
                                          <p:val>
                                            <p:fltVal val="-0.267"/>
                                          </p:val>
                                        </p:tav>
                                        <p:tav tm="7870">
                                          <p:val>
                                            <p:fltVal val="-0.4235"/>
                                          </p:val>
                                        </p:tav>
                                        <p:tav tm="8990">
                                          <p:val>
                                            <p:fltVal val="-0.6337"/>
                                          </p:val>
                                        </p:tav>
                                        <p:tav tm="10110">
                                          <p:val>
                                            <p:fltVal val="-0.9013"/>
                                          </p:val>
                                        </p:tav>
                                        <p:tav tm="11240">
                                          <p:val>
                                            <p:fltVal val="-1.2353"/>
                                          </p:val>
                                        </p:tav>
                                        <p:tav tm="12360">
                                          <p:val>
                                            <p:fltVal val="-1.647"/>
                                          </p:val>
                                        </p:tav>
                                        <p:tav tm="13480">
                                          <p:val>
                                            <p:fltVal val="-2.0869"/>
                                          </p:val>
                                        </p:tav>
                                        <p:tav tm="14610">
                                          <p:val>
                                            <p:fltVal val="-2.4538"/>
                                          </p:val>
                                        </p:tav>
                                        <p:tav tm="15730">
                                          <p:val>
                                            <p:fltVal val="-2.7534"/>
                                          </p:val>
                                        </p:tav>
                                        <p:tav tm="16850">
                                          <p:val>
                                            <p:fltVal val="-2.9876"/>
                                          </p:val>
                                        </p:tav>
                                        <p:tav tm="17980">
                                          <p:val>
                                            <p:fltVal val="-3.1669"/>
                                          </p:val>
                                        </p:tav>
                                        <p:tav tm="19100">
                                          <p:val>
                                            <p:fltVal val="-3.2996"/>
                                          </p:val>
                                        </p:tav>
                                        <p:tav tm="20220">
                                          <p:val>
                                            <p:fltVal val="-3.3906"/>
                                          </p:val>
                                        </p:tav>
                                        <p:tav tm="21350">
                                          <p:val>
                                            <p:fltVal val="-3.4488"/>
                                          </p:val>
                                        </p:tav>
                                        <p:tav tm="22470">
                                          <p:val>
                                            <p:fltVal val="-3.4815"/>
                                          </p:val>
                                        </p:tav>
                                        <p:tav tm="23600">
                                          <p:val>
                                            <p:fltVal val="-3.4961"/>
                                          </p:val>
                                        </p:tav>
                                        <p:tav tm="24720">
                                          <p:val>
                                            <p:fltVal val="-3.4998"/>
                                          </p:val>
                                        </p:tav>
                                        <p:tav tm="25840">
                                          <p:val>
                                            <p:fltVal val="-3.0301"/>
                                          </p:val>
                                        </p:tav>
                                        <p:tav tm="26970">
                                          <p:val>
                                            <p:fltVal val="-0.9661"/>
                                          </p:val>
                                        </p:tav>
                                        <p:tav tm="28090">
                                          <p:val>
                                            <p:fltVal val="2.1525"/>
                                          </p:val>
                                        </p:tav>
                                        <p:tav tm="29210">
                                          <p:val>
                                            <p:fltVal val="6.1215"/>
                                          </p:val>
                                        </p:tav>
                                        <p:tav tm="30340">
                                          <p:val>
                                            <p:fltVal val="10.8322"/>
                                          </p:val>
                                        </p:tav>
                                        <p:tav tm="31460">
                                          <p:val>
                                            <p:fltVal val="16.2132"/>
                                          </p:val>
                                        </p:tav>
                                        <p:tav tm="32580">
                                          <p:val>
                                            <p:fltVal val="22.2128"/>
                                          </p:val>
                                        </p:tav>
                                        <p:tav tm="33710">
                                          <p:val>
                                            <p:fltVal val="28.7297"/>
                                          </p:val>
                                        </p:tav>
                                        <p:tav tm="34830">
                                          <p:val>
                                            <p:fltVal val="35.8493"/>
                                          </p:val>
                                        </p:tav>
                                        <p:tav tm="35960">
                                          <p:val>
                                            <p:fltVal val="43.4888"/>
                                          </p:val>
                                        </p:tav>
                                        <p:tav tm="37080">
                                          <p:val>
                                            <p:fltVal val="51.6257"/>
                                          </p:val>
                                        </p:tav>
                                        <p:tav tm="38200">
                                          <p:val>
                                            <p:fltVal val="60.2402"/>
                                          </p:val>
                                        </p:tav>
                                        <p:tav tm="39330">
                                          <p:val>
                                            <p:fltVal val="69.3155"/>
                                          </p:val>
                                        </p:tav>
                                        <p:tav tm="40450">
                                          <p:val>
                                            <p:fltVal val="78.8364"/>
                                          </p:val>
                                        </p:tav>
                                        <p:tav tm="41570">
                                          <p:val>
                                            <p:fltVal val="88.6987"/>
                                          </p:val>
                                        </p:tav>
                                        <p:tav tm="42700">
                                          <p:val>
                                            <p:fltVal val="99.0679"/>
                                          </p:val>
                                        </p:tav>
                                        <p:tav tm="43820">
                                          <p:val>
                                            <p:fltVal val="109.8461"/>
                                          </p:val>
                                        </p:tav>
                                        <p:tav tm="44940">
                                          <p:val>
                                            <p:fltVal val="121.0232"/>
                                          </p:val>
                                        </p:tav>
                                        <p:tav tm="46070">
                                          <p:val>
                                            <p:fltVal val="132.5899"/>
                                          </p:val>
                                        </p:tav>
                                        <p:tav tm="47190">
                                          <p:val>
                                            <p:fltVal val="144.5376"/>
                                          </p:val>
                                        </p:tav>
                                        <p:tav tm="48310">
                                          <p:val>
                                            <p:fltVal val="156.85851"/>
                                          </p:val>
                                        </p:tav>
                                        <p:tav tm="49440">
                                          <p:val>
                                            <p:fltVal val="169.43021"/>
                                          </p:val>
                                        </p:tav>
                                        <p:tav tm="50560">
                                          <p:val>
                                            <p:fltVal val="182.34309"/>
                                          </p:val>
                                        </p:tav>
                                        <p:tav tm="51690">
                                          <p:val>
                                            <p:fltVal val="195.1411"/>
                                          </p:val>
                                        </p:tav>
                                        <p:tav tm="52810">
                                          <p:val>
                                            <p:fltVal val="207.6945"/>
                                          </p:val>
                                        </p:tav>
                                        <p:tav tm="53930">
                                          <p:val>
                                            <p:fltVal val="219.77251"/>
                                          </p:val>
                                        </p:tav>
                                        <p:tav tm="55060">
                                          <p:val>
                                            <p:fltVal val="231.4814"/>
                                          </p:val>
                                        </p:tav>
                                        <p:tav tm="56180">
                                          <p:val>
                                            <p:fltVal val="242.91341"/>
                                          </p:val>
                                        </p:tav>
                                        <p:tav tm="57300">
                                          <p:val>
                                            <p:fltVal val="253.8558"/>
                                          </p:val>
                                        </p:tav>
                                        <p:tav tm="58430">
                                          <p:val>
                                            <p:fltVal val="264.40329"/>
                                          </p:val>
                                        </p:tav>
                                        <p:tav tm="59550">
                                          <p:val>
                                            <p:fltVal val="274.63501"/>
                                          </p:val>
                                        </p:tav>
                                        <p:tav tm="60670">
                                          <p:val>
                                            <p:fltVal val="284.35721"/>
                                          </p:val>
                                        </p:tav>
                                        <p:tav tm="61800">
                                          <p:val>
                                            <p:fltVal val="293.6507"/>
                                          </p:val>
                                        </p:tav>
                                        <p:tav tm="62920">
                                          <p:val>
                                            <p:fltVal val="302.57959"/>
                                          </p:val>
                                        </p:tav>
                                        <p:tav tm="64040">
                                          <p:val>
                                            <p:fltVal val="310.96921"/>
                                          </p:val>
                                        </p:tav>
                                        <p:tav tm="65170">
                                          <p:val>
                                            <p:fltVal val="318.88379"/>
                                          </p:val>
                                        </p:tav>
                                        <p:tav tm="66290">
                                          <p:val>
                                            <p:fltVal val="326.36801"/>
                                          </p:val>
                                        </p:tav>
                                        <p:tav tm="67420">
                                          <p:val>
                                            <p:fltVal val="333.26511"/>
                                          </p:val>
                                        </p:tav>
                                        <p:tav tm="68540">
                                          <p:val>
                                            <p:fltVal val="339.6712"/>
                                          </p:val>
                                        </p:tav>
                                        <p:tav tm="69660">
                                          <p:val>
                                            <p:fltVal val="345.43851"/>
                                          </p:val>
                                        </p:tav>
                                        <p:tav tm="70790">
                                          <p:val>
                                            <p:fltVal val="350.58469"/>
                                          </p:val>
                                        </p:tav>
                                        <p:tav tm="71910">
                                          <p:val>
                                            <p:fltVal val="355.09189"/>
                                          </p:val>
                                        </p:tav>
                                        <p:tav tm="73030">
                                          <p:val>
                                            <p:fltVal val="358.80179"/>
                                          </p:val>
                                        </p:tav>
                                        <p:tav tm="74160">
                                          <p:val>
                                            <p:fltVal val="361.63531"/>
                                          </p:val>
                                        </p:tav>
                                        <p:tav tm="75280">
                                          <p:val>
                                            <p:fltVal val="363.345"/>
                                          </p:val>
                                        </p:tav>
                                        <p:tav tm="76400">
                                          <p:val>
                                            <p:fltVal val="363.4978"/>
                                          </p:val>
                                        </p:tav>
                                        <p:tav tm="77530">
                                          <p:val>
                                            <p:fltVal val="363.47061"/>
                                          </p:val>
                                        </p:tav>
                                        <p:tav tm="78650">
                                          <p:val>
                                            <p:fltVal val="363.38339"/>
                                          </p:val>
                                        </p:tav>
                                        <p:tav tm="79780">
                                          <p:val>
                                            <p:fltVal val="363.20349"/>
                                          </p:val>
                                        </p:tav>
                                        <p:tav tm="80900">
                                          <p:val>
                                            <p:fltVal val="362.8963"/>
                                          </p:val>
                                        </p:tav>
                                        <p:tav tm="82020">
                                          <p:val>
                                            <p:fltVal val="362.4227"/>
                                          </p:val>
                                        </p:tav>
                                        <p:tav tm="83150">
                                          <p:val>
                                            <p:fltVal val="361.7569"/>
                                          </p:val>
                                        </p:tav>
                                        <p:tav tm="84270">
                                          <p:val>
                                            <p:fltVal val="361.0874"/>
                                          </p:val>
                                        </p:tav>
                                        <p:tav tm="85390">
                                          <p:val>
                                            <p:fltVal val="360.6105"/>
                                          </p:val>
                                        </p:tav>
                                        <p:tav tm="86520">
                                          <p:val>
                                            <p:fltVal val="360.30069"/>
                                          </p:val>
                                        </p:tav>
                                        <p:tav tm="87640">
                                          <p:val>
                                            <p:fltVal val="360.1188"/>
                                          </p:val>
                                        </p:tav>
                                        <p:tav tm="88760">
                                          <p:val>
                                            <p:fltVal val="360.03021"/>
                                          </p:val>
                                        </p:tav>
                                        <p:tav tm="89890">
                                          <p:val>
                                            <p:fltVal val="360.00229"/>
                                          </p:val>
                                        </p:tav>
                                        <p:tav tm="91010">
                                          <p:val>
                                            <p:fltVal val="360"/>
                                          </p:val>
                                        </p:tav>
                                        <p:tav tm="92130">
                                          <p:val>
                                            <p:fltVal val="360"/>
                                          </p:val>
                                        </p:tav>
                                        <p:tav tm="93260">
                                          <p:val>
                                            <p:fltVal val="360"/>
                                          </p:val>
                                        </p:tav>
                                        <p:tav tm="94380">
                                          <p:val>
                                            <p:fltVal val="360"/>
                                          </p:val>
                                        </p:tav>
                                        <p:tav tm="95510">
                                          <p:val>
                                            <p:fltVal val="360"/>
                                          </p:val>
                                        </p:tav>
                                        <p:tav tm="96630">
                                          <p:val>
                                            <p:fltVal val="360"/>
                                          </p:val>
                                        </p:tav>
                                        <p:tav tm="97750">
                                          <p:val>
                                            <p:fltVal val="360"/>
                                          </p:val>
                                        </p:tav>
                                        <p:tav tm="98880">
                                          <p:val>
                                            <p:fltVal val="360"/>
                                          </p:val>
                                        </p:tav>
                                        <p:tav tm="100000">
                                          <p:val>
                                            <p:fltVal val="360"/>
                                          </p:val>
                                        </p:tav>
                                      </p:tavLst>
                                    </p:anim>
                                    <p:anim calcmode="lin" valueType="num">
                                      <p:cBhvr additive="sum">
                                        <p:cTn id="12" dur="10000" fill="hold"/>
                                        <p:tgtEl>
                                          <p:spTgt spid="4"/>
                                        </p:tgtEl>
                                        <p:attrNameLst>
                                          <p:attrName>3d.object.translation.y</p:attrName>
                                        </p:attrNameLst>
                                      </p:cBhvr>
                                      <p:tavLst>
                                        <p:tav tm="0">
                                          <p:val>
                                            <p:fltVal val="0"/>
                                          </p:val>
                                        </p:tav>
                                        <p:tav tm="1120">
                                          <p:val>
                                            <p:fltVal val="0"/>
                                          </p:val>
                                        </p:tav>
                                        <p:tav tm="2250">
                                          <p:val>
                                            <p:fltVal val="-10E-5"/>
                                          </p:val>
                                        </p:tav>
                                        <p:tav tm="3370">
                                          <p:val>
                                            <p:fltVal val="-0.0004"/>
                                          </p:val>
                                        </p:tav>
                                        <p:tav tm="4490">
                                          <p:val>
                                            <p:fltVal val="-0.0011"/>
                                          </p:val>
                                        </p:tav>
                                        <p:tav tm="5620">
                                          <p:val>
                                            <p:fltVal val="-0.0021"/>
                                          </p:val>
                                        </p:tav>
                                        <p:tav tm="6740">
                                          <p:val>
                                            <p:fltVal val="-0.0037"/>
                                          </p:val>
                                        </p:tav>
                                        <p:tav tm="7870">
                                          <p:val>
                                            <p:fltVal val="-0.0059"/>
                                          </p:val>
                                        </p:tav>
                                        <p:tav tm="8990">
                                          <p:val>
                                            <p:fltVal val="-0.0088"/>
                                          </p:val>
                                        </p:tav>
                                        <p:tav tm="10110">
                                          <p:val>
                                            <p:fltVal val="-0.0125"/>
                                          </p:val>
                                        </p:tav>
                                        <p:tav tm="11240">
                                          <p:val>
                                            <p:fltVal val="-0.0162"/>
                                          </p:val>
                                        </p:tav>
                                        <p:tav tm="12360">
                                          <p:val>
                                            <p:fltVal val="-0.0191"/>
                                          </p:val>
                                        </p:tav>
                                        <p:tav tm="13480">
                                          <p:val>
                                            <p:fltVal val="-0.0213"/>
                                          </p:val>
                                        </p:tav>
                                        <p:tav tm="14610">
                                          <p:val>
                                            <p:fltVal val="-0.0228"/>
                                          </p:val>
                                        </p:tav>
                                        <p:tav tm="15730">
                                          <p:val>
                                            <p:fltVal val="-0.0239"/>
                                          </p:val>
                                        </p:tav>
                                        <p:tav tm="16850">
                                          <p:val>
                                            <p:fltVal val="-0.0245"/>
                                          </p:val>
                                        </p:tav>
                                        <p:tav tm="17980">
                                          <p:val>
                                            <p:fltVal val="-0.0248"/>
                                          </p:val>
                                        </p:tav>
                                        <p:tav tm="19100">
                                          <p:val>
                                            <p:fltVal val="-0.0249"/>
                                          </p:val>
                                        </p:tav>
                                        <p:tav tm="20220">
                                          <p:val>
                                            <p:fltVal val="-0.0249"/>
                                          </p:val>
                                        </p:tav>
                                        <p:tav tm="21350">
                                          <p:val>
                                            <p:fltVal val="-0.0248"/>
                                          </p:val>
                                        </p:tav>
                                        <p:tav tm="22470">
                                          <p:val>
                                            <p:fltVal val="-0.0241"/>
                                          </p:val>
                                        </p:tav>
                                        <p:tav tm="23600">
                                          <p:val>
                                            <p:fltVal val="-0.022"/>
                                          </p:val>
                                        </p:tav>
                                        <p:tav tm="24720">
                                          <p:val>
                                            <p:fltVal val="-0.0179"/>
                                          </p:val>
                                        </p:tav>
                                        <p:tav tm="25840">
                                          <p:val>
                                            <p:fltVal val="-0.0113"/>
                                          </p:val>
                                        </p:tav>
                                        <p:tav tm="26970">
                                          <p:val>
                                            <p:fltVal val="-0.0013"/>
                                          </p:val>
                                        </p:tav>
                                        <p:tav tm="28090">
                                          <p:val>
                                            <p:fltVal val="0.0124"/>
                                          </p:val>
                                        </p:tav>
                                        <p:tav tm="29210">
                                          <p:val>
                                            <p:fltVal val="0.0309"/>
                                          </p:val>
                                        </p:tav>
                                        <p:tav tm="30340">
                                          <p:val>
                                            <p:fltVal val="0.0546"/>
                                          </p:val>
                                        </p:tav>
                                        <p:tav tm="31460">
                                          <p:val>
                                            <p:fltVal val="0.0842"/>
                                          </p:val>
                                        </p:tav>
                                        <p:tav tm="32580">
                                          <p:val>
                                            <p:fltVal val="0.1204"/>
                                          </p:val>
                                        </p:tav>
                                        <p:tav tm="33710">
                                          <p:val>
                                            <p:fltVal val="0.1634"/>
                                          </p:val>
                                        </p:tav>
                                        <p:tav tm="34830">
                                          <p:val>
                                            <p:fltVal val="0.2145"/>
                                          </p:val>
                                        </p:tav>
                                        <p:tav tm="35960">
                                          <p:val>
                                            <p:fltVal val="0.2711"/>
                                          </p:val>
                                        </p:tav>
                                        <p:tav tm="37080">
                                          <p:val>
                                            <p:fltVal val="0.3207"/>
                                          </p:val>
                                        </p:tav>
                                        <p:tav tm="38200">
                                          <p:val>
                                            <p:fltVal val="0.3625"/>
                                          </p:val>
                                        </p:tav>
                                        <p:tav tm="39330">
                                          <p:val>
                                            <p:fltVal val="0.3973"/>
                                          </p:val>
                                        </p:tav>
                                        <p:tav tm="40450">
                                          <p:val>
                                            <p:fltVal val="0.4256"/>
                                          </p:val>
                                        </p:tav>
                                        <p:tav tm="41570">
                                          <p:val>
                                            <p:fltVal val="0.448"/>
                                          </p:val>
                                        </p:tav>
                                        <p:tav tm="42700">
                                          <p:val>
                                            <p:fltVal val="0.4655"/>
                                          </p:val>
                                        </p:tav>
                                        <p:tav tm="43820">
                                          <p:val>
                                            <p:fltVal val="0.4786"/>
                                          </p:val>
                                        </p:tav>
                                        <p:tav tm="44940">
                                          <p:val>
                                            <p:fltVal val="0.4878"/>
                                          </p:val>
                                        </p:tav>
                                        <p:tav tm="46070">
                                          <p:val>
                                            <p:fltVal val="0.4939"/>
                                          </p:val>
                                        </p:tav>
                                        <p:tav tm="47190">
                                          <p:val>
                                            <p:fltVal val="0.4975"/>
                                          </p:val>
                                        </p:tav>
                                        <p:tav tm="48310">
                                          <p:val>
                                            <p:fltVal val="0.4993"/>
                                          </p:val>
                                        </p:tav>
                                        <p:tav tm="49440">
                                          <p:val>
                                            <p:fltVal val="0.4999"/>
                                          </p:val>
                                        </p:tav>
                                        <p:tav tm="50560">
                                          <p:val>
                                            <p:fltVal val="0.4999"/>
                                          </p:val>
                                        </p:tav>
                                        <p:tav tm="51690">
                                          <p:val>
                                            <p:fltVal val="0.4998"/>
                                          </p:val>
                                        </p:tav>
                                        <p:tav tm="52810">
                                          <p:val>
                                            <p:fltVal val="0.4988"/>
                                          </p:val>
                                        </p:tav>
                                        <p:tav tm="53930">
                                          <p:val>
                                            <p:fltVal val="0.4965"/>
                                          </p:val>
                                        </p:tav>
                                        <p:tav tm="55060">
                                          <p:val>
                                            <p:fltVal val="0.4921"/>
                                          </p:val>
                                        </p:tav>
                                        <p:tav tm="56180">
                                          <p:val>
                                            <p:fltVal val="0.485"/>
                                          </p:val>
                                        </p:tav>
                                        <p:tav tm="57300">
                                          <p:val>
                                            <p:fltVal val="0.4746"/>
                                          </p:val>
                                        </p:tav>
                                        <p:tav tm="58430">
                                          <p:val>
                                            <p:fltVal val="0.4603"/>
                                          </p:val>
                                        </p:tav>
                                        <p:tav tm="59550">
                                          <p:val>
                                            <p:fltVal val="0.4411"/>
                                          </p:val>
                                        </p:tav>
                                        <p:tav tm="60670">
                                          <p:val>
                                            <p:fltVal val="0.4169"/>
                                          </p:val>
                                        </p:tav>
                                        <p:tav tm="61800">
                                          <p:val>
                                            <p:fltVal val="0.3868"/>
                                          </p:val>
                                        </p:tav>
                                        <p:tav tm="62920">
                                          <p:val>
                                            <p:fltVal val="0.3499"/>
                                          </p:val>
                                        </p:tav>
                                        <p:tav tm="64040">
                                          <p:val>
                                            <p:fltVal val="0.306"/>
                                          </p:val>
                                        </p:tav>
                                        <p:tav tm="65170">
                                          <p:val>
                                            <p:fltVal val="0.2544"/>
                                          </p:val>
                                        </p:tav>
                                        <p:tav tm="66290">
                                          <p:val>
                                            <p:fltVal val="0.1981"/>
                                          </p:val>
                                        </p:tav>
                                        <p:tav tm="67420">
                                          <p:val>
                                            <p:fltVal val="0.1498"/>
                                          </p:val>
                                        </p:tav>
                                        <p:tav tm="68540">
                                          <p:val>
                                            <p:fltVal val="0.1087"/>
                                          </p:val>
                                        </p:tav>
                                        <p:tav tm="69660">
                                          <p:val>
                                            <p:fltVal val="0.0748"/>
                                          </p:val>
                                        </p:tav>
                                        <p:tav tm="70790">
                                          <p:val>
                                            <p:fltVal val="0.0473"/>
                                          </p:val>
                                        </p:tav>
                                        <p:tav tm="71910">
                                          <p:val>
                                            <p:fltVal val="0.0251"/>
                                          </p:val>
                                        </p:tav>
                                        <p:tav tm="73030">
                                          <p:val>
                                            <p:fltVal val="0.0082"/>
                                          </p:val>
                                        </p:tav>
                                        <p:tav tm="74160">
                                          <p:val>
                                            <p:fltVal val="-0.0044"/>
                                          </p:val>
                                        </p:tav>
                                        <p:tav tm="75280">
                                          <p:val>
                                            <p:fltVal val="-0.0134"/>
                                          </p:val>
                                        </p:tav>
                                        <p:tav tm="76400">
                                          <p:val>
                                            <p:fltVal val="-0.0192"/>
                                          </p:val>
                                        </p:tav>
                                        <p:tav tm="77530">
                                          <p:val>
                                            <p:fltVal val="-0.0227"/>
                                          </p:val>
                                        </p:tav>
                                        <p:tav tm="78650">
                                          <p:val>
                                            <p:fltVal val="-0.0244"/>
                                          </p:val>
                                        </p:tav>
                                        <p:tav tm="79780">
                                          <p:val>
                                            <p:fltVal val="-0.0249"/>
                                          </p:val>
                                        </p:tav>
                                        <p:tav tm="80900">
                                          <p:val>
                                            <p:fltVal val="-0.0249"/>
                                          </p:val>
                                        </p:tav>
                                        <p:tav tm="82020">
                                          <p:val>
                                            <p:fltVal val="-0.0244"/>
                                          </p:val>
                                        </p:tav>
                                        <p:tav tm="83150">
                                          <p:val>
                                            <p:fltVal val="-0.0219"/>
                                          </p:val>
                                        </p:tav>
                                        <p:tav tm="84270">
                                          <p:val>
                                            <p:fltVal val="-0.0156"/>
                                          </p:val>
                                        </p:tav>
                                        <p:tav tm="85390">
                                          <p:val>
                                            <p:fltVal val="-0.0039"/>
                                          </p:val>
                                        </p:tav>
                                        <p:tav tm="86520">
                                          <p:val>
                                            <p:fltVal val="0.0104"/>
                                          </p:val>
                                        </p:tav>
                                        <p:tav tm="87640">
                                          <p:val>
                                            <p:fltVal val="0.0192"/>
                                          </p:val>
                                        </p:tav>
                                        <p:tav tm="88760">
                                          <p:val>
                                            <p:fltVal val="0.0235"/>
                                          </p:val>
                                        </p:tav>
                                        <p:tav tm="89890">
                                          <p:val>
                                            <p:fltVal val="0.0248"/>
                                          </p:val>
                                        </p:tav>
                                        <p:tav tm="91010">
                                          <p:val>
                                            <p:fltVal val="0.0249"/>
                                          </p:val>
                                        </p:tav>
                                        <p:tav tm="92130">
                                          <p:val>
                                            <p:fltVal val="0.0247"/>
                                          </p:val>
                                        </p:tav>
                                        <p:tav tm="93260">
                                          <p:val>
                                            <p:fltVal val="0.0234"/>
                                          </p:val>
                                        </p:tav>
                                        <p:tav tm="94380">
                                          <p:val>
                                            <p:fltVal val="0.0202"/>
                                          </p:val>
                                        </p:tav>
                                        <p:tav tm="95510">
                                          <p:val>
                                            <p:fltVal val="0.0143"/>
                                          </p:val>
                                        </p:tav>
                                        <p:tav tm="96630">
                                          <p:val>
                                            <p:fltVal val="0.0071"/>
                                          </p:val>
                                        </p:tav>
                                        <p:tav tm="97750">
                                          <p:val>
                                            <p:fltVal val="0.0027"/>
                                          </p:val>
                                        </p:tav>
                                        <p:tav tm="98880">
                                          <p:val>
                                            <p:fltVal val="0.0007"/>
                                          </p:val>
                                        </p:tav>
                                        <p:tav tm="100000">
                                          <p:val>
                                            <p:fltVal val="0"/>
                                          </p:val>
                                        </p:tav>
                                      </p:tavLst>
                                    </p:anim>
                                    <p:anim calcmode="lin" valueType="num">
                                      <p:cBhvr additive="mult">
                                        <p:cTn id="13" dur="10000" fill="hold"/>
                                        <p:tgtEl>
                                          <p:spTgt spid="4"/>
                                        </p:tgtEl>
                                        <p:attrNameLst>
                                          <p:attrName>3d.object.scale.x</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4" dur="10000" fill="hold"/>
                                        <p:tgtEl>
                                          <p:spTgt spid="4"/>
                                        </p:tgtEl>
                                        <p:attrNameLst>
                                          <p:attrName>3d.object.scale.y</p:attrName>
                                        </p:attrNameLst>
                                      </p:cBhvr>
                                      <p:tavLst>
                                        <p:tav tm="0">
                                          <p:val>
                                            <p:fltVal val="1"/>
                                          </p:val>
                                        </p:tav>
                                        <p:tav tm="1120">
                                          <p:val>
                                            <p:fltVal val="0.9999"/>
                                          </p:val>
                                        </p:tav>
                                        <p:tav tm="2250">
                                          <p:val>
                                            <p:fltVal val="0.9994"/>
                                          </p:val>
                                        </p:tav>
                                        <p:tav tm="3370">
                                          <p:val>
                                            <p:fltVal val="0.9981"/>
                                          </p:val>
                                        </p:tav>
                                        <p:tav tm="4490">
                                          <p:val>
                                            <p:fltVal val="0.9955"/>
                                          </p:val>
                                        </p:tav>
                                        <p:tav tm="5620">
                                          <p:val>
                                            <p:fltVal val="0.9913"/>
                                          </p:val>
                                        </p:tav>
                                        <p:tav tm="6740">
                                          <p:val>
                                            <p:fltVal val="0.985"/>
                                          </p:val>
                                        </p:tav>
                                        <p:tav tm="7870">
                                          <p:val>
                                            <p:fltVal val="0.9763"/>
                                          </p:val>
                                        </p:tav>
                                        <p:tav tm="8990">
                                          <p:val>
                                            <p:fltVal val="0.9646"/>
                                          </p:val>
                                        </p:tav>
                                        <p:tav tm="10110">
                                          <p:val>
                                            <p:fltVal val="0.9497"/>
                                          </p:val>
                                        </p:tav>
                                        <p:tav tm="11240">
                                          <p:val>
                                            <p:fltVal val="0.9348"/>
                                          </p:val>
                                        </p:tav>
                                        <p:tav tm="12360">
                                          <p:val>
                                            <p:fltVal val="0.9232"/>
                                          </p:val>
                                        </p:tav>
                                        <p:tav tm="13480">
                                          <p:val>
                                            <p:fltVal val="0.9146"/>
                                          </p:val>
                                        </p:tav>
                                        <p:tav tm="14610">
                                          <p:val>
                                            <p:fltVal val="0.9084"/>
                                          </p:val>
                                        </p:tav>
                                        <p:tav tm="15730">
                                          <p:val>
                                            <p:fltVal val="0.9042"/>
                                          </p:val>
                                        </p:tav>
                                        <p:tav tm="16850">
                                          <p:val>
                                            <p:fltVal val="0.9017"/>
                                          </p:val>
                                        </p:tav>
                                        <p:tav tm="17980">
                                          <p:val>
                                            <p:fltVal val="0.9005"/>
                                          </p:val>
                                        </p:tav>
                                        <p:tav tm="19100">
                                          <p:val>
                                            <p:fltVal val="0.9"/>
                                          </p:val>
                                        </p:tav>
                                        <p:tav tm="20220">
                                          <p:val>
                                            <p:fltVal val="0.8999"/>
                                          </p:val>
                                        </p:tav>
                                        <p:tav tm="21350">
                                          <p:val>
                                            <p:fltVal val="0.9006"/>
                                          </p:val>
                                        </p:tav>
                                        <p:tav tm="22470">
                                          <p:val>
                                            <p:fltVal val="0.9046"/>
                                          </p:val>
                                        </p:tav>
                                        <p:tav tm="23600">
                                          <p:val>
                                            <p:fltVal val="0.9153"/>
                                          </p:val>
                                        </p:tav>
                                        <p:tav tm="24720">
                                          <p:val>
                                            <p:fltVal val="0.9362"/>
                                          </p:val>
                                        </p:tav>
                                        <p:tav tm="25840">
                                          <p:val>
                                            <p:fltVal val="0.9659"/>
                                          </p:val>
                                        </p:tav>
                                        <p:tav tm="26970">
                                          <p:val>
                                            <p:fltVal val="0.9858"/>
                                          </p:val>
                                        </p:tav>
                                        <p:tav tm="28090">
                                          <p:val>
                                            <p:fltVal val="0.9959"/>
                                          </p:val>
                                        </p:tav>
                                        <p:tav tm="29210">
                                          <p:val>
                                            <p:fltVal val="0.9995"/>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0.9998"/>
                                          </p:val>
                                        </p:tav>
                                        <p:tav tm="68540">
                                          <p:val>
                                            <p:fltVal val="0.9987"/>
                                          </p:val>
                                        </p:tav>
                                        <p:tav tm="69660">
                                          <p:val>
                                            <p:fltVal val="0.9955"/>
                                          </p:val>
                                        </p:tav>
                                        <p:tav tm="70790">
                                          <p:val>
                                            <p:fltVal val="0.9888"/>
                                          </p:val>
                                        </p:tav>
                                        <p:tav tm="71910">
                                          <p:val>
                                            <p:fltVal val="0.9775"/>
                                          </p:val>
                                        </p:tav>
                                        <p:tav tm="73030">
                                          <p:val>
                                            <p:fltVal val="0.9605"/>
                                          </p:val>
                                        </p:tav>
                                        <p:tav tm="74160">
                                          <p:val>
                                            <p:fltVal val="0.9385"/>
                                          </p:val>
                                        </p:tav>
                                        <p:tav tm="75280">
                                          <p:val>
                                            <p:fltVal val="0.9217"/>
                                          </p:val>
                                        </p:tav>
                                        <p:tav tm="76400">
                                          <p:val>
                                            <p:fltVal val="0.9107"/>
                                          </p:val>
                                        </p:tav>
                                        <p:tav tm="77530">
                                          <p:val>
                                            <p:fltVal val="0.9042"/>
                                          </p:val>
                                        </p:tav>
                                        <p:tav tm="78650">
                                          <p:val>
                                            <p:fltVal val="0.901"/>
                                          </p:val>
                                        </p:tav>
                                        <p:tav tm="79780">
                                          <p:val>
                                            <p:fltVal val="0.9"/>
                                          </p:val>
                                        </p:tav>
                                        <p:tav tm="80900">
                                          <p:val>
                                            <p:fltVal val="0.9"/>
                                          </p:val>
                                        </p:tav>
                                        <p:tav tm="82020">
                                          <p:val>
                                            <p:fltVal val="0.901"/>
                                          </p:val>
                                        </p:tav>
                                        <p:tav tm="83150">
                                          <p:val>
                                            <p:fltVal val="0.9061"/>
                                          </p:val>
                                        </p:tav>
                                        <p:tav tm="84270">
                                          <p:val>
                                            <p:fltVal val="0.9186"/>
                                          </p:val>
                                        </p:tav>
                                        <p:tav tm="85390">
                                          <p:val>
                                            <p:fltVal val="0.942"/>
                                          </p:val>
                                        </p:tav>
                                        <p:tav tm="86520">
                                          <p:val>
                                            <p:fltVal val="0.9709"/>
                                          </p:val>
                                        </p:tav>
                                        <p:tav tm="87640">
                                          <p:val>
                                            <p:fltVal val="0.9885"/>
                                          </p:val>
                                        </p:tav>
                                        <p:tav tm="88760">
                                          <p:val>
                                            <p:fltVal val="0.997"/>
                                          </p:val>
                                        </p:tav>
                                        <p:tav tm="89890">
                                          <p:val>
                                            <p:fltVal val="0.9997"/>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anim calcmode="lin" valueType="num">
                                      <p:cBhvr additive="mult">
                                        <p:cTn id="15" dur="10000" fill="hold"/>
                                        <p:tgtEl>
                                          <p:spTgt spid="4"/>
                                        </p:tgtEl>
                                        <p:attrNameLst>
                                          <p:attrName>3d.object.scale.z</p:attrName>
                                        </p:attrNameLst>
                                      </p:cBhvr>
                                      <p:tavLst>
                                        <p:tav tm="0">
                                          <p:val>
                                            <p:fltVal val="1"/>
                                          </p:val>
                                        </p:tav>
                                        <p:tav tm="1120">
                                          <p:val>
                                            <p:fltVal val="1"/>
                                          </p:val>
                                        </p:tav>
                                        <p:tav tm="2250">
                                          <p:val>
                                            <p:fltVal val="1.0002"/>
                                          </p:val>
                                        </p:tav>
                                        <p:tav tm="3370">
                                          <p:val>
                                            <p:fltVal val="1.0009"/>
                                          </p:val>
                                        </p:tav>
                                        <p:tav tm="4490">
                                          <p:val>
                                            <p:fltVal val="1.0023"/>
                                          </p:val>
                                        </p:tav>
                                        <p:tav tm="5620">
                                          <p:val>
                                            <p:fltVal val="1.0046"/>
                                          </p:val>
                                        </p:tav>
                                        <p:tav tm="6740">
                                          <p:val>
                                            <p:fltVal val="1.008"/>
                                          </p:val>
                                        </p:tav>
                                        <p:tav tm="7870">
                                          <p:val>
                                            <p:fltVal val="1.0127"/>
                                          </p:val>
                                        </p:tav>
                                        <p:tav tm="8990">
                                          <p:val>
                                            <p:fltVal val="1.019"/>
                                          </p:val>
                                        </p:tav>
                                        <p:tav tm="10110">
                                          <p:val>
                                            <p:fltVal val="1.0271"/>
                                          </p:val>
                                        </p:tav>
                                        <p:tav tm="11240">
                                          <p:val>
                                            <p:fltVal val="1.0351"/>
                                          </p:val>
                                        </p:tav>
                                        <p:tav tm="12360">
                                          <p:val>
                                            <p:fltVal val="1.0414"/>
                                          </p:val>
                                        </p:tav>
                                        <p:tav tm="13480">
                                          <p:val>
                                            <p:fltVal val="1.046"/>
                                          </p:val>
                                        </p:tav>
                                        <p:tav tm="14610">
                                          <p:val>
                                            <p:fltVal val="1.0494"/>
                                          </p:val>
                                        </p:tav>
                                        <p:tav tm="15730">
                                          <p:val>
                                            <p:fltVal val="1.0516"/>
                                          </p:val>
                                        </p:tav>
                                        <p:tav tm="16850">
                                          <p:val>
                                            <p:fltVal val="1.053"/>
                                          </p:val>
                                        </p:tav>
                                        <p:tav tm="17980">
                                          <p:val>
                                            <p:fltVal val="1.0537"/>
                                          </p:val>
                                        </p:tav>
                                        <p:tav tm="19100">
                                          <p:val>
                                            <p:fltVal val="1.0539"/>
                                          </p:val>
                                        </p:tav>
                                        <p:tav tm="20220">
                                          <p:val>
                                            <p:fltVal val="1.054"/>
                                          </p:val>
                                        </p:tav>
                                        <p:tav tm="21350">
                                          <p:val>
                                            <p:fltVal val="1.0536"/>
                                          </p:val>
                                        </p:tav>
                                        <p:tav tm="22470">
                                          <p:val>
                                            <p:fltVal val="1.0515"/>
                                          </p:val>
                                        </p:tav>
                                        <p:tav tm="23600">
                                          <p:val>
                                            <p:fltVal val="1.0457"/>
                                          </p:val>
                                        </p:tav>
                                        <p:tav tm="24720">
                                          <p:val>
                                            <p:fltVal val="1.0344"/>
                                          </p:val>
                                        </p:tav>
                                        <p:tav tm="25840">
                                          <p:val>
                                            <p:fltVal val="1.0183"/>
                                          </p:val>
                                        </p:tav>
                                        <p:tav tm="26970">
                                          <p:val>
                                            <p:fltVal val="1.0076"/>
                                          </p:val>
                                        </p:tav>
                                        <p:tav tm="28090">
                                          <p:val>
                                            <p:fltVal val="1.0021"/>
                                          </p:val>
                                        </p:tav>
                                        <p:tav tm="29210">
                                          <p:val>
                                            <p:fltVal val="1.0002"/>
                                          </p:val>
                                        </p:tav>
                                        <p:tav tm="30340">
                                          <p:val>
                                            <p:fltVal val="1"/>
                                          </p:val>
                                        </p:tav>
                                        <p:tav tm="31460">
                                          <p:val>
                                            <p:fltVal val="1"/>
                                          </p:val>
                                        </p:tav>
                                        <p:tav tm="32580">
                                          <p:val>
                                            <p:fltVal val="1"/>
                                          </p:val>
                                        </p:tav>
                                        <p:tav tm="33710">
                                          <p:val>
                                            <p:fltVal val="1"/>
                                          </p:val>
                                        </p:tav>
                                        <p:tav tm="34830">
                                          <p:val>
                                            <p:fltVal val="1"/>
                                          </p:val>
                                        </p:tav>
                                        <p:tav tm="35960">
                                          <p:val>
                                            <p:fltVal val="1"/>
                                          </p:val>
                                        </p:tav>
                                        <p:tav tm="37080">
                                          <p:val>
                                            <p:fltVal val="1"/>
                                          </p:val>
                                        </p:tav>
                                        <p:tav tm="38200">
                                          <p:val>
                                            <p:fltVal val="1"/>
                                          </p:val>
                                        </p:tav>
                                        <p:tav tm="39330">
                                          <p:val>
                                            <p:fltVal val="1"/>
                                          </p:val>
                                        </p:tav>
                                        <p:tav tm="40450">
                                          <p:val>
                                            <p:fltVal val="1"/>
                                          </p:val>
                                        </p:tav>
                                        <p:tav tm="41570">
                                          <p:val>
                                            <p:fltVal val="1"/>
                                          </p:val>
                                        </p:tav>
                                        <p:tav tm="42700">
                                          <p:val>
                                            <p:fltVal val="1"/>
                                          </p:val>
                                        </p:tav>
                                        <p:tav tm="43820">
                                          <p:val>
                                            <p:fltVal val="1"/>
                                          </p:val>
                                        </p:tav>
                                        <p:tav tm="44940">
                                          <p:val>
                                            <p:fltVal val="1"/>
                                          </p:val>
                                        </p:tav>
                                        <p:tav tm="46070">
                                          <p:val>
                                            <p:fltVal val="1"/>
                                          </p:val>
                                        </p:tav>
                                        <p:tav tm="47190">
                                          <p:val>
                                            <p:fltVal val="1"/>
                                          </p:val>
                                        </p:tav>
                                        <p:tav tm="48310">
                                          <p:val>
                                            <p:fltVal val="1"/>
                                          </p:val>
                                        </p:tav>
                                        <p:tav tm="49440">
                                          <p:val>
                                            <p:fltVal val="1"/>
                                          </p:val>
                                        </p:tav>
                                        <p:tav tm="50560">
                                          <p:val>
                                            <p:fltVal val="1"/>
                                          </p:val>
                                        </p:tav>
                                        <p:tav tm="51690">
                                          <p:val>
                                            <p:fltVal val="1"/>
                                          </p:val>
                                        </p:tav>
                                        <p:tav tm="52810">
                                          <p:val>
                                            <p:fltVal val="1"/>
                                          </p:val>
                                        </p:tav>
                                        <p:tav tm="53930">
                                          <p:val>
                                            <p:fltVal val="1"/>
                                          </p:val>
                                        </p:tav>
                                        <p:tav tm="55060">
                                          <p:val>
                                            <p:fltVal val="1"/>
                                          </p:val>
                                        </p:tav>
                                        <p:tav tm="56180">
                                          <p:val>
                                            <p:fltVal val="1"/>
                                          </p:val>
                                        </p:tav>
                                        <p:tav tm="57300">
                                          <p:val>
                                            <p:fltVal val="1"/>
                                          </p:val>
                                        </p:tav>
                                        <p:tav tm="58430">
                                          <p:val>
                                            <p:fltVal val="1"/>
                                          </p:val>
                                        </p:tav>
                                        <p:tav tm="59550">
                                          <p:val>
                                            <p:fltVal val="1"/>
                                          </p:val>
                                        </p:tav>
                                        <p:tav tm="60670">
                                          <p:val>
                                            <p:fltVal val="1"/>
                                          </p:val>
                                        </p:tav>
                                        <p:tav tm="61800">
                                          <p:val>
                                            <p:fltVal val="1"/>
                                          </p:val>
                                        </p:tav>
                                        <p:tav tm="62920">
                                          <p:val>
                                            <p:fltVal val="1"/>
                                          </p:val>
                                        </p:tav>
                                        <p:tav tm="64040">
                                          <p:val>
                                            <p:fltVal val="1"/>
                                          </p:val>
                                        </p:tav>
                                        <p:tav tm="65170">
                                          <p:val>
                                            <p:fltVal val="1"/>
                                          </p:val>
                                        </p:tav>
                                        <p:tav tm="66290">
                                          <p:val>
                                            <p:fltVal val="1"/>
                                          </p:val>
                                        </p:tav>
                                        <p:tav tm="67420">
                                          <p:val>
                                            <p:fltVal val="1"/>
                                          </p:val>
                                        </p:tav>
                                        <p:tav tm="68540">
                                          <p:val>
                                            <p:fltVal val="1.0006"/>
                                          </p:val>
                                        </p:tav>
                                        <p:tav tm="69660">
                                          <p:val>
                                            <p:fltVal val="1.0024"/>
                                          </p:val>
                                        </p:tav>
                                        <p:tav tm="70790">
                                          <p:val>
                                            <p:fltVal val="1.006"/>
                                          </p:val>
                                        </p:tav>
                                        <p:tav tm="71910">
                                          <p:val>
                                            <p:fltVal val="1.0121"/>
                                          </p:val>
                                        </p:tav>
                                        <p:tav tm="73030">
                                          <p:val>
                                            <p:fltVal val="1.0213"/>
                                          </p:val>
                                        </p:tav>
                                        <p:tav tm="74160">
                                          <p:val>
                                            <p:fltVal val="1.0331"/>
                                          </p:val>
                                        </p:tav>
                                        <p:tav tm="75280">
                                          <p:val>
                                            <p:fltVal val="1.0422"/>
                                          </p:val>
                                        </p:tav>
                                        <p:tav tm="76400">
                                          <p:val>
                                            <p:fltVal val="1.0482"/>
                                          </p:val>
                                        </p:tav>
                                        <p:tav tm="77530">
                                          <p:val>
                                            <p:fltVal val="1.0516"/>
                                          </p:val>
                                        </p:tav>
                                        <p:tav tm="78650">
                                          <p:val>
                                            <p:fltVal val="1.0534"/>
                                          </p:val>
                                        </p:tav>
                                        <p:tav tm="79780">
                                          <p:val>
                                            <p:fltVal val="1.0539"/>
                                          </p:val>
                                        </p:tav>
                                        <p:tav tm="80900">
                                          <p:val>
                                            <p:fltVal val="1.0539"/>
                                          </p:val>
                                        </p:tav>
                                        <p:tav tm="82020">
                                          <p:val>
                                            <p:fltVal val="1.0534"/>
                                          </p:val>
                                        </p:tav>
                                        <p:tav tm="83150">
                                          <p:val>
                                            <p:fltVal val="1.0506"/>
                                          </p:val>
                                        </p:tav>
                                        <p:tav tm="84270">
                                          <p:val>
                                            <p:fltVal val="1.0439"/>
                                          </p:val>
                                        </p:tav>
                                        <p:tav tm="85390">
                                          <p:val>
                                            <p:fltVal val="1.0312"/>
                                          </p:val>
                                        </p:tav>
                                        <p:tav tm="86520">
                                          <p:val>
                                            <p:fltVal val="1.0156"/>
                                          </p:val>
                                        </p:tav>
                                        <p:tav tm="87640">
                                          <p:val>
                                            <p:fltVal val="1.0061"/>
                                          </p:val>
                                        </p:tav>
                                        <p:tav tm="88760">
                                          <p:val>
                                            <p:fltVal val="1.0015"/>
                                          </p:val>
                                        </p:tav>
                                        <p:tav tm="89890">
                                          <p:val>
                                            <p:fltVal val="1.0001"/>
                                          </p:val>
                                        </p:tav>
                                        <p:tav tm="91010">
                                          <p:val>
                                            <p:fltVal val="1"/>
                                          </p:val>
                                        </p:tav>
                                        <p:tav tm="92130">
                                          <p:val>
                                            <p:fltVal val="1"/>
                                          </p:val>
                                        </p:tav>
                                        <p:tav tm="93260">
                                          <p:val>
                                            <p:fltVal val="1"/>
                                          </p:val>
                                        </p:tav>
                                        <p:tav tm="94380">
                                          <p:val>
                                            <p:fltVal val="1"/>
                                          </p:val>
                                        </p:tav>
                                        <p:tav tm="95510">
                                          <p:val>
                                            <p:fltVal val="1"/>
                                          </p:val>
                                        </p:tav>
                                        <p:tav tm="96630">
                                          <p:val>
                                            <p:fltVal val="1"/>
                                          </p:val>
                                        </p:tav>
                                        <p:tav tm="97750">
                                          <p:val>
                                            <p:fltVal val="1"/>
                                          </p:val>
                                        </p:tav>
                                        <p:tav tm="98880">
                                          <p:val>
                                            <p:fltVal val="1"/>
                                          </p:val>
                                        </p:tav>
                                        <p:tav tm="100000">
                                          <p:val>
                                            <p:fltVal val="1"/>
                                          </p:val>
                                        </p:tav>
                                      </p:tavLst>
                                    </p:anim>
                                  </p:childTnLst>
                                </p:cTn>
                              </p:par>
                            </p:childTnLst>
                          </p:cTn>
                        </p:par>
                      </p:childTnLst>
                    </p:cTn>
                  </p:par>
                  <p:par>
                    <p:cTn id="16" fill="hold">
                      <p:stCondLst>
                        <p:cond delay="indefinite"/>
                      </p:stCondLst>
                      <p:childTnLst>
                        <p:par>
                          <p:cTn id="17" fill="hold">
                            <p:stCondLst>
                              <p:cond delay="0"/>
                            </p:stCondLst>
                            <p:childTnLst>
                              <p:par>
                                <p:cTn id="18" presetID="37" presetClass="emph" presetSubtype="128" accel="10000" decel="10000" fill="hold" nodeType="clickEffect">
                                  <p:stCondLst>
                                    <p:cond delay="0"/>
                                  </p:stCondLst>
                                  <p:childTnLst>
                                    <p:animRot by="21600000">
                                      <p:cBhvr>
                                        <p:cTn id="19" dur="20000" fill="hold"/>
                                        <p:tgtEl>
                                          <p:spTgt spid="4"/>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FBCE-D193-707E-3EE1-BDF789A27CA1}"/>
              </a:ext>
            </a:extLst>
          </p:cNvPr>
          <p:cNvSpPr>
            <a:spLocks noGrp="1"/>
          </p:cNvSpPr>
          <p:nvPr>
            <p:ph type="title"/>
          </p:nvPr>
        </p:nvSpPr>
        <p:spPr/>
        <p:txBody>
          <a:bodyPr/>
          <a:lstStyle/>
          <a:p>
            <a:r>
              <a:rPr lang="en-US" dirty="0"/>
              <a:t>Intro’ continued</a:t>
            </a:r>
          </a:p>
        </p:txBody>
      </p:sp>
      <p:sp>
        <p:nvSpPr>
          <p:cNvPr id="3" name="Content Placeholder 2">
            <a:extLst>
              <a:ext uri="{FF2B5EF4-FFF2-40B4-BE49-F238E27FC236}">
                <a16:creationId xmlns:a16="http://schemas.microsoft.com/office/drawing/2014/main" id="{B2A8278B-A534-BB50-1C86-268396B3CFE0}"/>
              </a:ext>
            </a:extLst>
          </p:cNvPr>
          <p:cNvSpPr>
            <a:spLocks noGrp="1"/>
          </p:cNvSpPr>
          <p:nvPr>
            <p:ph idx="1"/>
          </p:nvPr>
        </p:nvSpPr>
        <p:spPr>
          <a:xfrm>
            <a:off x="1086678" y="1690687"/>
            <a:ext cx="10267122" cy="4802187"/>
          </a:xfrm>
        </p:spPr>
        <p:txBody>
          <a:bodyPr>
            <a:normAutofit/>
          </a:bodyPr>
          <a:lstStyle/>
          <a:p>
            <a:pPr algn="just">
              <a:lnSpc>
                <a:spcPct val="150000"/>
              </a:lnSpc>
            </a:pPr>
            <a:r>
              <a:rPr lang="en-US" dirty="0"/>
              <a:t>Again, dissatisfaction can be caused by an inaccurate ultrasound reports. </a:t>
            </a:r>
          </a:p>
          <a:p>
            <a:pPr algn="just">
              <a:lnSpc>
                <a:spcPct val="150000"/>
              </a:lnSpc>
            </a:pPr>
            <a:r>
              <a:rPr lang="en-US" dirty="0"/>
              <a:t>This has led to a number of lawsuits from unhappy patients who felt the ultrasound results either misled or contributed to adverse outcome. </a:t>
            </a:r>
          </a:p>
          <a:p>
            <a:pPr algn="just">
              <a:lnSpc>
                <a:spcPct val="150000"/>
              </a:lnSpc>
            </a:pPr>
            <a:r>
              <a:rPr lang="en-US" dirty="0"/>
              <a:t>Molestation and sexual assault charges by patients have also been made against sonographers resulting from poor communication and failure to obtain proper consent.</a:t>
            </a:r>
          </a:p>
        </p:txBody>
      </p:sp>
      <p:sp>
        <p:nvSpPr>
          <p:cNvPr id="4" name="Date Placeholder 3">
            <a:extLst>
              <a:ext uri="{FF2B5EF4-FFF2-40B4-BE49-F238E27FC236}">
                <a16:creationId xmlns:a16="http://schemas.microsoft.com/office/drawing/2014/main" id="{69774B22-1720-C487-A7A5-ECA18869E105}"/>
              </a:ext>
            </a:extLst>
          </p:cNvPr>
          <p:cNvSpPr>
            <a:spLocks noGrp="1"/>
          </p:cNvSpPr>
          <p:nvPr>
            <p:ph type="dt" sz="half" idx="10"/>
          </p:nvPr>
        </p:nvSpPr>
        <p:spPr/>
        <p:txBody>
          <a:bodyPr/>
          <a:lstStyle/>
          <a:p>
            <a:fld id="{0B3466BA-B33F-4ECE-B369-38CA91E4AA9E}" type="datetime1">
              <a:rPr lang="en-US" smtClean="0"/>
              <a:t>25-Mar-23</a:t>
            </a:fld>
            <a:endParaRPr lang="en-US"/>
          </a:p>
        </p:txBody>
      </p:sp>
      <p:sp>
        <p:nvSpPr>
          <p:cNvPr id="5" name="Footer Placeholder 4">
            <a:extLst>
              <a:ext uri="{FF2B5EF4-FFF2-40B4-BE49-F238E27FC236}">
                <a16:creationId xmlns:a16="http://schemas.microsoft.com/office/drawing/2014/main" id="{5407DAA0-35AA-F465-68F7-E35731BF6598}"/>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B91DD9C4-8F72-2AF2-B024-5C5AF1371AEC}"/>
              </a:ext>
            </a:extLst>
          </p:cNvPr>
          <p:cNvSpPr>
            <a:spLocks noGrp="1"/>
          </p:cNvSpPr>
          <p:nvPr>
            <p:ph type="sldNum" sz="quarter" idx="12"/>
          </p:nvPr>
        </p:nvSpPr>
        <p:spPr/>
        <p:txBody>
          <a:bodyPr/>
          <a:lstStyle/>
          <a:p>
            <a:fld id="{314E0730-6EC8-473A-A931-585B837EB13F}" type="slidenum">
              <a:rPr lang="en-US" smtClean="0"/>
              <a:t>5</a:t>
            </a:fld>
            <a:endParaRPr lang="en-US"/>
          </a:p>
        </p:txBody>
      </p:sp>
    </p:spTree>
    <p:extLst>
      <p:ext uri="{BB962C8B-B14F-4D97-AF65-F5344CB8AC3E}">
        <p14:creationId xmlns:p14="http://schemas.microsoft.com/office/powerpoint/2010/main" val="30304637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450FC-2151-A4BC-59C7-99FC93E041F4}"/>
              </a:ext>
            </a:extLst>
          </p:cNvPr>
          <p:cNvSpPr>
            <a:spLocks noGrp="1"/>
          </p:cNvSpPr>
          <p:nvPr>
            <p:ph type="title"/>
          </p:nvPr>
        </p:nvSpPr>
        <p:spPr>
          <a:xfrm>
            <a:off x="838200" y="2766218"/>
            <a:ext cx="10515600" cy="1325563"/>
          </a:xfrm>
        </p:spPr>
        <p:txBody>
          <a:bodyPr/>
          <a:lstStyle/>
          <a:p>
            <a:pPr algn="ctr"/>
            <a:r>
              <a:rPr lang="en-US" dirty="0"/>
              <a:t>PATIENT INTERACTION</a:t>
            </a:r>
          </a:p>
        </p:txBody>
      </p:sp>
      <p:sp>
        <p:nvSpPr>
          <p:cNvPr id="4" name="Date Placeholder 3">
            <a:extLst>
              <a:ext uri="{FF2B5EF4-FFF2-40B4-BE49-F238E27FC236}">
                <a16:creationId xmlns:a16="http://schemas.microsoft.com/office/drawing/2014/main" id="{F3354AB0-1D3D-3384-FDD0-FD3CA3D9DF55}"/>
              </a:ext>
            </a:extLst>
          </p:cNvPr>
          <p:cNvSpPr>
            <a:spLocks noGrp="1"/>
          </p:cNvSpPr>
          <p:nvPr>
            <p:ph type="dt" sz="half" idx="10"/>
          </p:nvPr>
        </p:nvSpPr>
        <p:spPr/>
        <p:txBody>
          <a:bodyPr/>
          <a:lstStyle/>
          <a:p>
            <a:fld id="{7257727B-0C87-4A0B-8C90-E34C9D09A0E3}" type="datetime1">
              <a:rPr lang="en-US" smtClean="0"/>
              <a:t>25-Mar-23</a:t>
            </a:fld>
            <a:endParaRPr lang="en-US"/>
          </a:p>
        </p:txBody>
      </p:sp>
      <p:sp>
        <p:nvSpPr>
          <p:cNvPr id="5" name="Footer Placeholder 4">
            <a:extLst>
              <a:ext uri="{FF2B5EF4-FFF2-40B4-BE49-F238E27FC236}">
                <a16:creationId xmlns:a16="http://schemas.microsoft.com/office/drawing/2014/main" id="{B8412A78-892F-2FB5-3DBD-BAF7DA60D377}"/>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D4B8EA3D-6530-04B6-3E1C-C026DA0A57C6}"/>
              </a:ext>
            </a:extLst>
          </p:cNvPr>
          <p:cNvSpPr>
            <a:spLocks noGrp="1"/>
          </p:cNvSpPr>
          <p:nvPr>
            <p:ph type="sldNum" sz="quarter" idx="12"/>
          </p:nvPr>
        </p:nvSpPr>
        <p:spPr/>
        <p:txBody>
          <a:bodyPr/>
          <a:lstStyle/>
          <a:p>
            <a:fld id="{314E0730-6EC8-473A-A931-585B837EB13F}" type="slidenum">
              <a:rPr lang="en-US" smtClean="0"/>
              <a:t>6</a:t>
            </a:fld>
            <a:endParaRPr lang="en-US"/>
          </a:p>
        </p:txBody>
      </p:sp>
    </p:spTree>
    <p:extLst>
      <p:ext uri="{BB962C8B-B14F-4D97-AF65-F5344CB8AC3E}">
        <p14:creationId xmlns:p14="http://schemas.microsoft.com/office/powerpoint/2010/main" val="3871481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04EA4CD-7322-294B-2291-56EB4E192AB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33764" y="54176"/>
            <a:ext cx="10124472" cy="6749647"/>
          </a:xfrm>
        </p:spPr>
      </p:pic>
      <p:sp>
        <p:nvSpPr>
          <p:cNvPr id="6" name="Date Placeholder 5">
            <a:extLst>
              <a:ext uri="{FF2B5EF4-FFF2-40B4-BE49-F238E27FC236}">
                <a16:creationId xmlns:a16="http://schemas.microsoft.com/office/drawing/2014/main" id="{1027D524-2430-AB77-388E-C889D9DE7A3F}"/>
              </a:ext>
            </a:extLst>
          </p:cNvPr>
          <p:cNvSpPr>
            <a:spLocks noGrp="1"/>
          </p:cNvSpPr>
          <p:nvPr>
            <p:ph type="dt" sz="half" idx="10"/>
          </p:nvPr>
        </p:nvSpPr>
        <p:spPr/>
        <p:txBody>
          <a:bodyPr/>
          <a:lstStyle/>
          <a:p>
            <a:fld id="{4BFF22B6-A370-4CB5-938E-D84BB28D3EAB}" type="datetime1">
              <a:rPr lang="en-US" smtClean="0"/>
              <a:t>25-Mar-23</a:t>
            </a:fld>
            <a:endParaRPr lang="en-US"/>
          </a:p>
        </p:txBody>
      </p:sp>
      <p:sp>
        <p:nvSpPr>
          <p:cNvPr id="7" name="Footer Placeholder 6">
            <a:extLst>
              <a:ext uri="{FF2B5EF4-FFF2-40B4-BE49-F238E27FC236}">
                <a16:creationId xmlns:a16="http://schemas.microsoft.com/office/drawing/2014/main" id="{427EF6DD-FFC9-D253-B088-8960B8FE8976}"/>
              </a:ext>
            </a:extLst>
          </p:cNvPr>
          <p:cNvSpPr>
            <a:spLocks noGrp="1"/>
          </p:cNvSpPr>
          <p:nvPr>
            <p:ph type="ftr" sz="quarter" idx="11"/>
          </p:nvPr>
        </p:nvSpPr>
        <p:spPr/>
        <p:txBody>
          <a:bodyPr/>
          <a:lstStyle/>
          <a:p>
            <a:r>
              <a:rPr lang="en-US"/>
              <a:t>baagyeiseries, 2023</a:t>
            </a:r>
          </a:p>
        </p:txBody>
      </p:sp>
      <p:sp>
        <p:nvSpPr>
          <p:cNvPr id="8" name="Slide Number Placeholder 7">
            <a:extLst>
              <a:ext uri="{FF2B5EF4-FFF2-40B4-BE49-F238E27FC236}">
                <a16:creationId xmlns:a16="http://schemas.microsoft.com/office/drawing/2014/main" id="{83250D50-CFC1-13A5-C6FA-67BABAD1267C}"/>
              </a:ext>
            </a:extLst>
          </p:cNvPr>
          <p:cNvSpPr>
            <a:spLocks noGrp="1"/>
          </p:cNvSpPr>
          <p:nvPr>
            <p:ph type="sldNum" sz="quarter" idx="12"/>
          </p:nvPr>
        </p:nvSpPr>
        <p:spPr/>
        <p:txBody>
          <a:bodyPr/>
          <a:lstStyle/>
          <a:p>
            <a:fld id="{314E0730-6EC8-473A-A931-585B837EB13F}" type="slidenum">
              <a:rPr lang="en-US" smtClean="0"/>
              <a:t>7</a:t>
            </a:fld>
            <a:endParaRPr lang="en-US"/>
          </a:p>
        </p:txBody>
      </p:sp>
    </p:spTree>
    <p:extLst>
      <p:ext uri="{BB962C8B-B14F-4D97-AF65-F5344CB8AC3E}">
        <p14:creationId xmlns:p14="http://schemas.microsoft.com/office/powerpoint/2010/main" val="1592086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581B3-289A-456D-3911-3098BFFC4228}"/>
              </a:ext>
            </a:extLst>
          </p:cNvPr>
          <p:cNvSpPr>
            <a:spLocks noGrp="1"/>
          </p:cNvSpPr>
          <p:nvPr>
            <p:ph type="title"/>
          </p:nvPr>
        </p:nvSpPr>
        <p:spPr/>
        <p:txBody>
          <a:bodyPr/>
          <a:lstStyle/>
          <a:p>
            <a:r>
              <a:rPr lang="en-US" dirty="0"/>
              <a:t>Patient interaction</a:t>
            </a:r>
          </a:p>
        </p:txBody>
      </p:sp>
      <p:sp>
        <p:nvSpPr>
          <p:cNvPr id="3" name="Content Placeholder 2">
            <a:extLst>
              <a:ext uri="{FF2B5EF4-FFF2-40B4-BE49-F238E27FC236}">
                <a16:creationId xmlns:a16="http://schemas.microsoft.com/office/drawing/2014/main" id="{223ABFF9-53C7-0812-111C-0A8B6F54A7FB}"/>
              </a:ext>
            </a:extLst>
          </p:cNvPr>
          <p:cNvSpPr>
            <a:spLocks noGrp="1"/>
          </p:cNvSpPr>
          <p:nvPr>
            <p:ph idx="1"/>
          </p:nvPr>
        </p:nvSpPr>
        <p:spPr>
          <a:xfrm>
            <a:off x="1020416" y="1563757"/>
            <a:ext cx="10257183" cy="4784034"/>
          </a:xfrm>
        </p:spPr>
        <p:txBody>
          <a:bodyPr/>
          <a:lstStyle/>
          <a:p>
            <a:pPr algn="just">
              <a:lnSpc>
                <a:spcPct val="200000"/>
              </a:lnSpc>
            </a:pPr>
            <a:r>
              <a:rPr lang="en-US" dirty="0"/>
              <a:t>In sonography, patient interaction is regarded as the first step to effective patient care (DiGiacinto et al, 2016, </a:t>
            </a:r>
            <a:r>
              <a:rPr lang="en-US" dirty="0" err="1"/>
              <a:t>Zelna</a:t>
            </a:r>
            <a:r>
              <a:rPr lang="en-US" dirty="0"/>
              <a:t>, 2021). </a:t>
            </a:r>
          </a:p>
          <a:p>
            <a:pPr algn="just">
              <a:lnSpc>
                <a:spcPct val="200000"/>
              </a:lnSpc>
            </a:pPr>
            <a:r>
              <a:rPr lang="en-US" dirty="0"/>
              <a:t>Sonographers should not underestimate the importance of being kind and friendly when speaking with the patient. </a:t>
            </a:r>
          </a:p>
          <a:p>
            <a:pPr algn="just">
              <a:lnSpc>
                <a:spcPct val="200000"/>
              </a:lnSpc>
            </a:pPr>
            <a:r>
              <a:rPr lang="en-US" dirty="0"/>
              <a:t>It’s been found that the attitude of health care providers usually determines patient satisfaction (Yarnold et 1998; DiGiacinto et al, 2016). </a:t>
            </a:r>
          </a:p>
        </p:txBody>
      </p:sp>
      <p:sp>
        <p:nvSpPr>
          <p:cNvPr id="4" name="Date Placeholder 3">
            <a:extLst>
              <a:ext uri="{FF2B5EF4-FFF2-40B4-BE49-F238E27FC236}">
                <a16:creationId xmlns:a16="http://schemas.microsoft.com/office/drawing/2014/main" id="{BCDD4898-086D-7D3B-78E5-559C9E337CC2}"/>
              </a:ext>
            </a:extLst>
          </p:cNvPr>
          <p:cNvSpPr>
            <a:spLocks noGrp="1"/>
          </p:cNvSpPr>
          <p:nvPr>
            <p:ph type="dt" sz="half" idx="10"/>
          </p:nvPr>
        </p:nvSpPr>
        <p:spPr/>
        <p:txBody>
          <a:bodyPr/>
          <a:lstStyle/>
          <a:p>
            <a:fld id="{59369ECF-3204-4A79-85C8-60D81E605D29}" type="datetime1">
              <a:rPr lang="en-US" smtClean="0"/>
              <a:t>25-Mar-23</a:t>
            </a:fld>
            <a:endParaRPr lang="en-US"/>
          </a:p>
        </p:txBody>
      </p:sp>
      <p:sp>
        <p:nvSpPr>
          <p:cNvPr id="5" name="Footer Placeholder 4">
            <a:extLst>
              <a:ext uri="{FF2B5EF4-FFF2-40B4-BE49-F238E27FC236}">
                <a16:creationId xmlns:a16="http://schemas.microsoft.com/office/drawing/2014/main" id="{54144E32-253C-DACC-1530-A13E91D7D28F}"/>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ABE75AF8-1CA6-8558-91DD-1F3854714A71}"/>
              </a:ext>
            </a:extLst>
          </p:cNvPr>
          <p:cNvSpPr>
            <a:spLocks noGrp="1"/>
          </p:cNvSpPr>
          <p:nvPr>
            <p:ph type="sldNum" sz="quarter" idx="12"/>
          </p:nvPr>
        </p:nvSpPr>
        <p:spPr/>
        <p:txBody>
          <a:bodyPr/>
          <a:lstStyle/>
          <a:p>
            <a:fld id="{314E0730-6EC8-473A-A931-585B837EB13F}" type="slidenum">
              <a:rPr lang="en-US" smtClean="0"/>
              <a:t>8</a:t>
            </a:fld>
            <a:endParaRPr lang="en-US"/>
          </a:p>
        </p:txBody>
      </p:sp>
    </p:spTree>
    <p:extLst>
      <p:ext uri="{BB962C8B-B14F-4D97-AF65-F5344CB8AC3E}">
        <p14:creationId xmlns:p14="http://schemas.microsoft.com/office/powerpoint/2010/main" val="316226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438A3-D814-2189-C779-14F4D4CA80CF}"/>
              </a:ext>
            </a:extLst>
          </p:cNvPr>
          <p:cNvSpPr>
            <a:spLocks noGrp="1"/>
          </p:cNvSpPr>
          <p:nvPr>
            <p:ph type="title"/>
          </p:nvPr>
        </p:nvSpPr>
        <p:spPr/>
        <p:txBody>
          <a:bodyPr/>
          <a:lstStyle/>
          <a:p>
            <a:r>
              <a:rPr lang="en-US" dirty="0"/>
              <a:t>Patient interaction</a:t>
            </a:r>
          </a:p>
        </p:txBody>
      </p:sp>
      <p:sp>
        <p:nvSpPr>
          <p:cNvPr id="3" name="Content Placeholder 2">
            <a:extLst>
              <a:ext uri="{FF2B5EF4-FFF2-40B4-BE49-F238E27FC236}">
                <a16:creationId xmlns:a16="http://schemas.microsoft.com/office/drawing/2014/main" id="{98FA9E1B-6FA4-D5D9-6DAD-B30C926B6039}"/>
              </a:ext>
            </a:extLst>
          </p:cNvPr>
          <p:cNvSpPr>
            <a:spLocks noGrp="1"/>
          </p:cNvSpPr>
          <p:nvPr>
            <p:ph idx="1"/>
          </p:nvPr>
        </p:nvSpPr>
        <p:spPr>
          <a:xfrm>
            <a:off x="1046922" y="1683026"/>
            <a:ext cx="9523217" cy="4366918"/>
          </a:xfrm>
        </p:spPr>
        <p:txBody>
          <a:bodyPr>
            <a:normAutofit/>
          </a:bodyPr>
          <a:lstStyle/>
          <a:p>
            <a:pPr algn="just">
              <a:lnSpc>
                <a:spcPct val="160000"/>
              </a:lnSpc>
            </a:pPr>
            <a:r>
              <a:rPr lang="en-US" dirty="0"/>
              <a:t>Moore et al (2011) found that patient complaints about care providers were mostly related to ineffective communication. Many legal cases involving medical care have also raised this concern. </a:t>
            </a:r>
          </a:p>
          <a:p>
            <a:pPr algn="just">
              <a:lnSpc>
                <a:spcPct val="160000"/>
              </a:lnSpc>
            </a:pPr>
            <a:r>
              <a:rPr lang="en-US" dirty="0"/>
              <a:t>Clever et al (2008) also found that patients are more satisfied with their care when care providers are friendly and open with them about their medical options and allow them to ask questions. </a:t>
            </a:r>
          </a:p>
          <a:p>
            <a:pPr algn="just">
              <a:lnSpc>
                <a:spcPct val="160000"/>
              </a:lnSpc>
            </a:pPr>
            <a:r>
              <a:rPr lang="en-US" dirty="0"/>
              <a:t>Cousin (2012) also noted that an improved flow of information and communication increased patient satisfaction.</a:t>
            </a:r>
          </a:p>
        </p:txBody>
      </p:sp>
      <p:sp>
        <p:nvSpPr>
          <p:cNvPr id="4" name="Date Placeholder 3">
            <a:extLst>
              <a:ext uri="{FF2B5EF4-FFF2-40B4-BE49-F238E27FC236}">
                <a16:creationId xmlns:a16="http://schemas.microsoft.com/office/drawing/2014/main" id="{226DD3BA-A8D1-6B74-60A0-9D22E2CFA6CF}"/>
              </a:ext>
            </a:extLst>
          </p:cNvPr>
          <p:cNvSpPr>
            <a:spLocks noGrp="1"/>
          </p:cNvSpPr>
          <p:nvPr>
            <p:ph type="dt" sz="half" idx="10"/>
          </p:nvPr>
        </p:nvSpPr>
        <p:spPr/>
        <p:txBody>
          <a:bodyPr/>
          <a:lstStyle/>
          <a:p>
            <a:fld id="{35809FB2-5EFE-4D64-BAFD-66A1E2AF4E13}" type="datetime1">
              <a:rPr lang="en-US" smtClean="0"/>
              <a:t>25-Mar-23</a:t>
            </a:fld>
            <a:endParaRPr lang="en-US"/>
          </a:p>
        </p:txBody>
      </p:sp>
      <p:sp>
        <p:nvSpPr>
          <p:cNvPr id="5" name="Footer Placeholder 4">
            <a:extLst>
              <a:ext uri="{FF2B5EF4-FFF2-40B4-BE49-F238E27FC236}">
                <a16:creationId xmlns:a16="http://schemas.microsoft.com/office/drawing/2014/main" id="{39EAA3F9-BA3D-6CC2-524C-02069B78045F}"/>
              </a:ext>
            </a:extLst>
          </p:cNvPr>
          <p:cNvSpPr>
            <a:spLocks noGrp="1"/>
          </p:cNvSpPr>
          <p:nvPr>
            <p:ph type="ftr" sz="quarter" idx="11"/>
          </p:nvPr>
        </p:nvSpPr>
        <p:spPr/>
        <p:txBody>
          <a:bodyPr/>
          <a:lstStyle/>
          <a:p>
            <a:r>
              <a:rPr lang="en-US"/>
              <a:t>baagyeiseries, 2023</a:t>
            </a:r>
          </a:p>
        </p:txBody>
      </p:sp>
      <p:sp>
        <p:nvSpPr>
          <p:cNvPr id="6" name="Slide Number Placeholder 5">
            <a:extLst>
              <a:ext uri="{FF2B5EF4-FFF2-40B4-BE49-F238E27FC236}">
                <a16:creationId xmlns:a16="http://schemas.microsoft.com/office/drawing/2014/main" id="{A162D876-B436-1108-EA30-29A32882C3FB}"/>
              </a:ext>
            </a:extLst>
          </p:cNvPr>
          <p:cNvSpPr>
            <a:spLocks noGrp="1"/>
          </p:cNvSpPr>
          <p:nvPr>
            <p:ph type="sldNum" sz="quarter" idx="12"/>
          </p:nvPr>
        </p:nvSpPr>
        <p:spPr/>
        <p:txBody>
          <a:bodyPr/>
          <a:lstStyle/>
          <a:p>
            <a:fld id="{314E0730-6EC8-473A-A931-585B837EB13F}" type="slidenum">
              <a:rPr lang="en-US" smtClean="0"/>
              <a:t>9</a:t>
            </a:fld>
            <a:endParaRPr lang="en-US"/>
          </a:p>
        </p:txBody>
      </p:sp>
    </p:spTree>
    <p:extLst>
      <p:ext uri="{BB962C8B-B14F-4D97-AF65-F5344CB8AC3E}">
        <p14:creationId xmlns:p14="http://schemas.microsoft.com/office/powerpoint/2010/main" val="6472896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2D251F"/>
      </a:dk2>
      <a:lt2>
        <a:srgbClr val="FAE9C5"/>
      </a:lt2>
      <a:accent1>
        <a:srgbClr val="ED3846"/>
      </a:accent1>
      <a:accent2>
        <a:srgbClr val="F87184"/>
      </a:accent2>
      <a:accent3>
        <a:srgbClr val="EC9DA9"/>
      </a:accent3>
      <a:accent4>
        <a:srgbClr val="ECC190"/>
      </a:accent4>
      <a:accent5>
        <a:srgbClr val="FFB268"/>
      </a:accent5>
      <a:accent6>
        <a:srgbClr val="F98657"/>
      </a:accent6>
      <a:hlink>
        <a:srgbClr val="B97669"/>
      </a:hlink>
      <a:folHlink>
        <a:srgbClr val="9E9483"/>
      </a:folHlink>
    </a:clrScheme>
    <a:fontScheme name="Custom 1">
      <a:majorFont>
        <a:latin typeface="Times New Roman"/>
        <a:ea typeface=""/>
        <a:cs typeface=""/>
      </a:majorFont>
      <a:minorFont>
        <a:latin typeface="Times New Roman"/>
        <a:ea typeface=""/>
        <a:cs typeface=""/>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BCCF8060-3FCB-4641-B728-8A589529B1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367</TotalTime>
  <Words>2211</Words>
  <Application>Microsoft Office PowerPoint</Application>
  <PresentationFormat>Widescreen</PresentationFormat>
  <Paragraphs>267</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Calibri</vt:lpstr>
      <vt:lpstr>MS Shell Dlg 2</vt:lpstr>
      <vt:lpstr>Times New Roman</vt:lpstr>
      <vt:lpstr>Wingdings</vt:lpstr>
      <vt:lpstr>Wingdings 3</vt:lpstr>
      <vt:lpstr>Madison</vt:lpstr>
      <vt:lpstr>GHANA SOCIETY OF RADIOGRAPHERS ZONAL WORKSHOP</vt:lpstr>
      <vt:lpstr>PERSON CENTERED CARE IN SONOGRAPHY</vt:lpstr>
      <vt:lpstr>Content</vt:lpstr>
      <vt:lpstr>Introduction</vt:lpstr>
      <vt:lpstr>Intro’ continued</vt:lpstr>
      <vt:lpstr>PATIENT INTERACTION</vt:lpstr>
      <vt:lpstr>PowerPoint Presentation</vt:lpstr>
      <vt:lpstr>Patient interaction</vt:lpstr>
      <vt:lpstr>Patient interaction</vt:lpstr>
      <vt:lpstr>Patient interaction</vt:lpstr>
      <vt:lpstr>AIDET COMMUNICATION FRAME WORK</vt:lpstr>
      <vt:lpstr>PowerPoint Presentation</vt:lpstr>
      <vt:lpstr>PowerPoint Presentation</vt:lpstr>
      <vt:lpstr>PowerPoint Presentation</vt:lpstr>
      <vt:lpstr>History Taking</vt:lpstr>
      <vt:lpstr>PowerPoint Presentation</vt:lpstr>
      <vt:lpstr>History taking </vt:lpstr>
      <vt:lpstr>PowerPoint Presentation</vt:lpstr>
      <vt:lpstr>History taking </vt:lpstr>
      <vt:lpstr>PowerPoint Presentation</vt:lpstr>
      <vt:lpstr>Sources of clinical History</vt:lpstr>
      <vt:lpstr>IMPLEMENTATION OF QUALITY PATIENT CARE PROTOCOLS</vt:lpstr>
      <vt:lpstr>Quality patient care protocols</vt:lpstr>
      <vt:lpstr>Sources of Quality patient care protocols</vt:lpstr>
      <vt:lpstr>Quality patient care protocols eg.</vt:lpstr>
      <vt:lpstr>PATIENT  TRANSFER TECHNIQUES</vt:lpstr>
      <vt:lpstr>PowerPoint Presentation</vt:lpstr>
      <vt:lpstr>PowerPoint Presentation</vt:lpstr>
      <vt:lpstr>PATIENTS WITH SUPPORT EQUIPMENT</vt:lpstr>
      <vt:lpstr>PowerPoint Presentation</vt:lpstr>
      <vt:lpstr>VITAL SIGNS</vt:lpstr>
      <vt:lpstr>PowerPoint Presentation</vt:lpstr>
      <vt:lpstr>INFECTION CONTROL</vt:lpstr>
      <vt:lpstr>PowerPoint Presentation</vt:lpstr>
      <vt:lpstr>PowerPoint Presentation</vt:lpstr>
      <vt:lpstr>PowerPoint Presentation</vt:lpstr>
      <vt:lpstr>Reporting findings</vt:lpstr>
      <vt:lpstr>Reporting findings</vt:lpstr>
      <vt:lpstr>MEDICOLEGAL AND ETHICAL CONSIDERATIONS</vt:lpstr>
      <vt:lpstr>Medicolegal and Ethical Considerations</vt:lpstr>
      <vt:lpstr>Malpractice prevention</vt:lpstr>
      <vt:lpstr>7 Cs of malpractice prevention</vt:lpstr>
      <vt:lpstr>7 Cs of malpractice prevention</vt:lpstr>
      <vt:lpstr>Conclusion: </vt:lpstr>
      <vt:lpstr>References</vt:lpstr>
      <vt:lpstr>References</vt:lpstr>
      <vt:lpstr>References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Ghana society of radiographers Zonal workshop</dc:title>
  <dc:creator>Benedict</dc:creator>
  <cp:lastModifiedBy>HP</cp:lastModifiedBy>
  <cp:revision>12</cp:revision>
  <dcterms:created xsi:type="dcterms:W3CDTF">2023-03-18T10:57:30Z</dcterms:created>
  <dcterms:modified xsi:type="dcterms:W3CDTF">2023-03-25T13:10:15Z</dcterms:modified>
</cp:coreProperties>
</file>