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84" r:id="rId6"/>
    <p:sldId id="263" r:id="rId7"/>
    <p:sldId id="289" r:id="rId8"/>
    <p:sldId id="288" r:id="rId9"/>
    <p:sldId id="261" r:id="rId10"/>
    <p:sldId id="266" r:id="rId11"/>
    <p:sldId id="275" r:id="rId12"/>
    <p:sldId id="269" r:id="rId13"/>
    <p:sldId id="271" r:id="rId14"/>
    <p:sldId id="287" r:id="rId15"/>
    <p:sldId id="273" r:id="rId16"/>
    <p:sldId id="274" r:id="rId17"/>
    <p:sldId id="276" r:id="rId18"/>
    <p:sldId id="277" r:id="rId19"/>
    <p:sldId id="286" r:id="rId20"/>
    <p:sldId id="290" r:id="rId21"/>
    <p:sldId id="279" r:id="rId22"/>
    <p:sldId id="280" r:id="rId23"/>
    <p:sldId id="281" r:id="rId24"/>
    <p:sldId id="28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03F27-1E69-48AB-A848-454A7D4BE22F}" type="doc">
      <dgm:prSet loTypeId="urn:microsoft.com/office/officeart/2009/3/layout/CircleRelationship" loCatId="relationship" qsTypeId="urn:microsoft.com/office/officeart/2005/8/quickstyle/simple5" qsCatId="simple" csTypeId="urn:microsoft.com/office/officeart/2005/8/colors/colorful1" csCatId="colorful" phldr="1"/>
      <dgm:spPr/>
      <dgm:t>
        <a:bodyPr/>
        <a:lstStyle/>
        <a:p>
          <a:endParaRPr lang="en-GB"/>
        </a:p>
      </dgm:t>
    </dgm:pt>
    <dgm:pt modelId="{91D07D2B-C328-47BB-B49C-378F8E41BD63}">
      <dgm:prSet phldrT="[Text]" custT="1"/>
      <dgm:spPr/>
      <dgm:t>
        <a:bodyPr/>
        <a:lstStyle/>
        <a:p>
          <a:r>
            <a:rPr lang="en-US" sz="2400" dirty="0"/>
            <a:t>Responsiveness</a:t>
          </a:r>
          <a:endParaRPr lang="en-GB" sz="2400" dirty="0"/>
        </a:p>
      </dgm:t>
    </dgm:pt>
    <dgm:pt modelId="{3B9E379C-1A81-4D3F-99D7-28460F70E28B}" type="parTrans" cxnId="{7F75F64D-BF03-4B0E-A602-FDBF0403E35D}">
      <dgm:prSet/>
      <dgm:spPr/>
      <dgm:t>
        <a:bodyPr/>
        <a:lstStyle/>
        <a:p>
          <a:endParaRPr lang="en-GB"/>
        </a:p>
      </dgm:t>
    </dgm:pt>
    <dgm:pt modelId="{768FF03A-A104-437C-A38E-6E70A30C4222}" type="sibTrans" cxnId="{7F75F64D-BF03-4B0E-A602-FDBF0403E35D}">
      <dgm:prSet/>
      <dgm:spPr/>
      <dgm:t>
        <a:bodyPr/>
        <a:lstStyle/>
        <a:p>
          <a:endParaRPr lang="en-GB"/>
        </a:p>
      </dgm:t>
    </dgm:pt>
    <dgm:pt modelId="{850C53CE-B646-4153-98FD-B35232B30873}">
      <dgm:prSet phldrT="[Text]" custT="1"/>
      <dgm:spPr/>
      <dgm:t>
        <a:bodyPr/>
        <a:lstStyle/>
        <a:p>
          <a:r>
            <a:rPr lang="en-US" sz="1800" dirty="0"/>
            <a:t>Lack of respect for autonomy</a:t>
          </a:r>
          <a:endParaRPr lang="en-GB" sz="1800" dirty="0"/>
        </a:p>
      </dgm:t>
    </dgm:pt>
    <dgm:pt modelId="{3DAADAE9-1EDA-4135-B4A9-CBF33DAC4DC0}" type="parTrans" cxnId="{D3F0C620-6FCC-4120-BE65-A57558E7B345}">
      <dgm:prSet/>
      <dgm:spPr/>
      <dgm:t>
        <a:bodyPr/>
        <a:lstStyle/>
        <a:p>
          <a:endParaRPr lang="en-GB"/>
        </a:p>
      </dgm:t>
    </dgm:pt>
    <dgm:pt modelId="{5F068C72-1E00-4A0B-8F0B-71777043625C}" type="sibTrans" cxnId="{D3F0C620-6FCC-4120-BE65-A57558E7B345}">
      <dgm:prSet/>
      <dgm:spPr/>
      <dgm:t>
        <a:bodyPr/>
        <a:lstStyle/>
        <a:p>
          <a:endParaRPr lang="en-GB"/>
        </a:p>
      </dgm:t>
    </dgm:pt>
    <dgm:pt modelId="{BB74D376-5339-451F-BD50-18D57FC556F0}">
      <dgm:prSet phldrT="[Text]" custT="1"/>
      <dgm:spPr/>
      <dgm:t>
        <a:bodyPr/>
        <a:lstStyle/>
        <a:p>
          <a:r>
            <a:rPr lang="en-US" sz="1800" dirty="0"/>
            <a:t>Lack of prompt attention</a:t>
          </a:r>
          <a:endParaRPr lang="en-GB" sz="1800" dirty="0"/>
        </a:p>
      </dgm:t>
    </dgm:pt>
    <dgm:pt modelId="{1E3725D3-F638-4449-8D05-D210AB12960D}" type="parTrans" cxnId="{63381A85-5B97-4C35-9486-2902BFCA6CAE}">
      <dgm:prSet/>
      <dgm:spPr/>
      <dgm:t>
        <a:bodyPr/>
        <a:lstStyle/>
        <a:p>
          <a:endParaRPr lang="en-GB"/>
        </a:p>
      </dgm:t>
    </dgm:pt>
    <dgm:pt modelId="{712778E6-F734-442E-986B-AF317C527E77}" type="sibTrans" cxnId="{63381A85-5B97-4C35-9486-2902BFCA6CAE}">
      <dgm:prSet/>
      <dgm:spPr/>
      <dgm:t>
        <a:bodyPr/>
        <a:lstStyle/>
        <a:p>
          <a:endParaRPr lang="en-GB"/>
        </a:p>
      </dgm:t>
    </dgm:pt>
    <dgm:pt modelId="{A53C3E48-9F43-4C4F-89EA-865F8CCC8646}">
      <dgm:prSet custT="1"/>
      <dgm:spPr/>
      <dgm:t>
        <a:bodyPr/>
        <a:lstStyle/>
        <a:p>
          <a:r>
            <a:rPr lang="en-US" sz="1800" dirty="0"/>
            <a:t>Lack of adequate confidentiality </a:t>
          </a:r>
          <a:endParaRPr lang="en-GB" sz="1800" dirty="0"/>
        </a:p>
      </dgm:t>
    </dgm:pt>
    <dgm:pt modelId="{68832831-2B94-4CA0-A9C7-EF7CA2C15BA8}" type="parTrans" cxnId="{99B1E270-F7A5-474F-B11C-3D04A259945A}">
      <dgm:prSet/>
      <dgm:spPr/>
      <dgm:t>
        <a:bodyPr/>
        <a:lstStyle/>
        <a:p>
          <a:endParaRPr lang="en-GB"/>
        </a:p>
      </dgm:t>
    </dgm:pt>
    <dgm:pt modelId="{84B788F6-C97F-4C39-AEA6-91B3F2115294}" type="sibTrans" cxnId="{99B1E270-F7A5-474F-B11C-3D04A259945A}">
      <dgm:prSet/>
      <dgm:spPr/>
      <dgm:t>
        <a:bodyPr/>
        <a:lstStyle/>
        <a:p>
          <a:endParaRPr lang="en-GB"/>
        </a:p>
      </dgm:t>
    </dgm:pt>
    <dgm:pt modelId="{0E112FEF-E207-4D9B-9764-77D19B8C13D4}">
      <dgm:prSet custT="1"/>
      <dgm:spPr/>
      <dgm:t>
        <a:bodyPr/>
        <a:lstStyle/>
        <a:p>
          <a:r>
            <a:rPr lang="en-US" sz="1800" dirty="0"/>
            <a:t>Poor quality of basic amenities</a:t>
          </a:r>
          <a:endParaRPr lang="en-GB" sz="1800" dirty="0"/>
        </a:p>
      </dgm:t>
    </dgm:pt>
    <dgm:pt modelId="{7CFC0EFF-1441-454B-B0CE-9B403CA56212}" type="parTrans" cxnId="{A793DBE3-40EA-43ED-B8C3-034C6381EB28}">
      <dgm:prSet/>
      <dgm:spPr/>
      <dgm:t>
        <a:bodyPr/>
        <a:lstStyle/>
        <a:p>
          <a:endParaRPr lang="en-GB"/>
        </a:p>
      </dgm:t>
    </dgm:pt>
    <dgm:pt modelId="{BA8D53C2-F505-46CD-A429-D31BEDDB3AFC}" type="sibTrans" cxnId="{A793DBE3-40EA-43ED-B8C3-034C6381EB28}">
      <dgm:prSet/>
      <dgm:spPr/>
      <dgm:t>
        <a:bodyPr/>
        <a:lstStyle/>
        <a:p>
          <a:endParaRPr lang="en-GB"/>
        </a:p>
      </dgm:t>
    </dgm:pt>
    <dgm:pt modelId="{41510F9D-C0F2-4CEA-A93D-C8B73AA32D3C}" type="pres">
      <dgm:prSet presAssocID="{BB103F27-1E69-48AB-A848-454A7D4BE22F}" presName="Name0" presStyleCnt="0">
        <dgm:presLayoutVars>
          <dgm:chMax val="1"/>
          <dgm:chPref val="1"/>
        </dgm:presLayoutVars>
      </dgm:prSet>
      <dgm:spPr/>
    </dgm:pt>
    <dgm:pt modelId="{CC6365D8-1BA0-4674-AE51-1544C33CCF4B}" type="pres">
      <dgm:prSet presAssocID="{91D07D2B-C328-47BB-B49C-378F8E41BD63}" presName="Parent" presStyleLbl="node0" presStyleIdx="0" presStyleCnt="1" custLinFactNeighborX="1660" custLinFactNeighborY="-1648">
        <dgm:presLayoutVars>
          <dgm:chMax val="5"/>
          <dgm:chPref val="5"/>
        </dgm:presLayoutVars>
      </dgm:prSet>
      <dgm:spPr/>
    </dgm:pt>
    <dgm:pt modelId="{B78E2C77-9836-4CF3-9D57-7E4570307E93}" type="pres">
      <dgm:prSet presAssocID="{91D07D2B-C328-47BB-B49C-378F8E41BD63}" presName="Accent1" presStyleLbl="node1" presStyleIdx="0" presStyleCnt="17"/>
      <dgm:spPr/>
    </dgm:pt>
    <dgm:pt modelId="{8CE0B977-823D-4CDA-9FD6-6CB0764DC252}" type="pres">
      <dgm:prSet presAssocID="{91D07D2B-C328-47BB-B49C-378F8E41BD63}" presName="Accent2" presStyleLbl="node1" presStyleIdx="1" presStyleCnt="17"/>
      <dgm:spPr/>
    </dgm:pt>
    <dgm:pt modelId="{68DF7735-AE04-4173-9778-06DB00EA7EBF}" type="pres">
      <dgm:prSet presAssocID="{91D07D2B-C328-47BB-B49C-378F8E41BD63}" presName="Accent3" presStyleLbl="node1" presStyleIdx="2" presStyleCnt="17"/>
      <dgm:spPr/>
    </dgm:pt>
    <dgm:pt modelId="{28FB3103-CD98-41DA-9A0C-73881460177A}" type="pres">
      <dgm:prSet presAssocID="{91D07D2B-C328-47BB-B49C-378F8E41BD63}" presName="Accent4" presStyleLbl="node1" presStyleIdx="3" presStyleCnt="17"/>
      <dgm:spPr/>
    </dgm:pt>
    <dgm:pt modelId="{FE3F5EFF-9BC3-4EAC-A68B-105B5A242FDC}" type="pres">
      <dgm:prSet presAssocID="{91D07D2B-C328-47BB-B49C-378F8E41BD63}" presName="Accent5" presStyleLbl="node1" presStyleIdx="4" presStyleCnt="17"/>
      <dgm:spPr/>
    </dgm:pt>
    <dgm:pt modelId="{968EB4F7-40F3-4F44-818C-069447F738DD}" type="pres">
      <dgm:prSet presAssocID="{91D07D2B-C328-47BB-B49C-378F8E41BD63}" presName="Accent6" presStyleLbl="node1" presStyleIdx="5" presStyleCnt="17"/>
      <dgm:spPr/>
    </dgm:pt>
    <dgm:pt modelId="{AB01BA09-A853-410B-8F03-7A37A4D39369}" type="pres">
      <dgm:prSet presAssocID="{850C53CE-B646-4153-98FD-B35232B30873}" presName="Child1" presStyleLbl="node1" presStyleIdx="6" presStyleCnt="17" custScaleX="111881" custScaleY="106891" custLinFactNeighborX="49786" custLinFactNeighborY="-22278">
        <dgm:presLayoutVars>
          <dgm:chMax val="0"/>
          <dgm:chPref val="0"/>
        </dgm:presLayoutVars>
      </dgm:prSet>
      <dgm:spPr/>
    </dgm:pt>
    <dgm:pt modelId="{7817236D-0D81-483B-AE1C-00FD630B9E04}" type="pres">
      <dgm:prSet presAssocID="{850C53CE-B646-4153-98FD-B35232B30873}" presName="Accent7" presStyleCnt="0"/>
      <dgm:spPr/>
    </dgm:pt>
    <dgm:pt modelId="{51511A5B-6C59-45ED-8C6F-0A3D26DCFF0A}" type="pres">
      <dgm:prSet presAssocID="{850C53CE-B646-4153-98FD-B35232B30873}" presName="AccentHold1" presStyleLbl="node1" presStyleIdx="7" presStyleCnt="17"/>
      <dgm:spPr/>
    </dgm:pt>
    <dgm:pt modelId="{0C139B1A-409F-4674-B348-ABC9DC1F564E}" type="pres">
      <dgm:prSet presAssocID="{850C53CE-B646-4153-98FD-B35232B30873}" presName="Accent8" presStyleCnt="0"/>
      <dgm:spPr/>
    </dgm:pt>
    <dgm:pt modelId="{355DB54D-50B9-47C6-BDC1-04F3A25E3355}" type="pres">
      <dgm:prSet presAssocID="{850C53CE-B646-4153-98FD-B35232B30873}" presName="AccentHold2" presStyleLbl="node1" presStyleIdx="8" presStyleCnt="17"/>
      <dgm:spPr/>
    </dgm:pt>
    <dgm:pt modelId="{B1A5CA6E-D79F-4511-9266-561A1FDFB64D}" type="pres">
      <dgm:prSet presAssocID="{0E112FEF-E207-4D9B-9764-77D19B8C13D4}" presName="Child2" presStyleLbl="node1" presStyleIdx="9" presStyleCnt="17" custAng="0" custScaleX="117474" custScaleY="116072" custLinFactNeighborX="-68956" custLinFactNeighborY="1612">
        <dgm:presLayoutVars>
          <dgm:chMax val="0"/>
          <dgm:chPref val="0"/>
        </dgm:presLayoutVars>
      </dgm:prSet>
      <dgm:spPr/>
    </dgm:pt>
    <dgm:pt modelId="{488B2575-2B6B-441C-922B-FE839DFB4A7B}" type="pres">
      <dgm:prSet presAssocID="{0E112FEF-E207-4D9B-9764-77D19B8C13D4}" presName="Accent9" presStyleCnt="0"/>
      <dgm:spPr/>
    </dgm:pt>
    <dgm:pt modelId="{903541E9-32D8-4A98-9ECA-3E146881E01A}" type="pres">
      <dgm:prSet presAssocID="{0E112FEF-E207-4D9B-9764-77D19B8C13D4}" presName="AccentHold1" presStyleLbl="node1" presStyleIdx="10" presStyleCnt="17" custLinFactX="100000" custLinFactY="33370" custLinFactNeighborX="187395" custLinFactNeighborY="100000"/>
      <dgm:spPr/>
    </dgm:pt>
    <dgm:pt modelId="{DFD65177-D0BA-4D40-A638-C095B98066CD}" type="pres">
      <dgm:prSet presAssocID="{0E112FEF-E207-4D9B-9764-77D19B8C13D4}" presName="Accent10" presStyleCnt="0"/>
      <dgm:spPr/>
    </dgm:pt>
    <dgm:pt modelId="{29A33FDD-101C-47C5-9243-316214EDA299}" type="pres">
      <dgm:prSet presAssocID="{0E112FEF-E207-4D9B-9764-77D19B8C13D4}" presName="AccentHold2" presStyleLbl="node1" presStyleIdx="11" presStyleCnt="17"/>
      <dgm:spPr/>
    </dgm:pt>
    <dgm:pt modelId="{255A4894-AB28-4CCC-8272-D230040F2905}" type="pres">
      <dgm:prSet presAssocID="{0E112FEF-E207-4D9B-9764-77D19B8C13D4}" presName="Accent11" presStyleCnt="0"/>
      <dgm:spPr/>
    </dgm:pt>
    <dgm:pt modelId="{5581ECF5-FD01-4142-A4F3-133EF8530B83}" type="pres">
      <dgm:prSet presAssocID="{0E112FEF-E207-4D9B-9764-77D19B8C13D4}" presName="AccentHold3" presStyleLbl="node1" presStyleIdx="12" presStyleCnt="17"/>
      <dgm:spPr/>
    </dgm:pt>
    <dgm:pt modelId="{CC85D830-EC11-47E5-8CD4-AE4C2E6BB38C}" type="pres">
      <dgm:prSet presAssocID="{BB74D376-5339-451F-BD50-18D57FC556F0}" presName="Child3" presStyleLbl="node1" presStyleIdx="13" presStyleCnt="17" custScaleX="141834" custScaleY="146151" custLinFactX="-20053" custLinFactNeighborX="-100000" custLinFactNeighborY="-4332">
        <dgm:presLayoutVars>
          <dgm:chMax val="0"/>
          <dgm:chPref val="0"/>
        </dgm:presLayoutVars>
      </dgm:prSet>
      <dgm:spPr/>
    </dgm:pt>
    <dgm:pt modelId="{7B365BE5-91A5-444A-A5C1-95C31EB8E9E9}" type="pres">
      <dgm:prSet presAssocID="{BB74D376-5339-451F-BD50-18D57FC556F0}" presName="Accent12" presStyleCnt="0"/>
      <dgm:spPr/>
    </dgm:pt>
    <dgm:pt modelId="{7D00183E-A8E7-4577-A811-47E786C582FA}" type="pres">
      <dgm:prSet presAssocID="{BB74D376-5339-451F-BD50-18D57FC556F0}" presName="AccentHold1" presStyleLbl="node1" presStyleIdx="14" presStyleCnt="17"/>
      <dgm:spPr/>
    </dgm:pt>
    <dgm:pt modelId="{AC9321E8-D190-490E-B2CF-1A7F1513AA86}" type="pres">
      <dgm:prSet presAssocID="{A53C3E48-9F43-4C4F-89EA-865F8CCC8646}" presName="Child4" presStyleLbl="node1" presStyleIdx="15" presStyleCnt="17" custScaleX="150582" custScaleY="131562" custLinFactNeighborX="-34655" custLinFactNeighborY="-74880">
        <dgm:presLayoutVars>
          <dgm:chMax val="0"/>
          <dgm:chPref val="0"/>
        </dgm:presLayoutVars>
      </dgm:prSet>
      <dgm:spPr/>
    </dgm:pt>
    <dgm:pt modelId="{8BA116CD-1ACF-4B78-AC97-D4262D7A3AE8}" type="pres">
      <dgm:prSet presAssocID="{A53C3E48-9F43-4C4F-89EA-865F8CCC8646}" presName="Accent13" presStyleCnt="0"/>
      <dgm:spPr/>
    </dgm:pt>
    <dgm:pt modelId="{3E25BDE1-E54C-4C4A-A709-8325B5F637BF}" type="pres">
      <dgm:prSet presAssocID="{A53C3E48-9F43-4C4F-89EA-865F8CCC8646}" presName="AccentHold1" presStyleLbl="node1" presStyleIdx="16" presStyleCnt="17"/>
      <dgm:spPr/>
    </dgm:pt>
  </dgm:ptLst>
  <dgm:cxnLst>
    <dgm:cxn modelId="{29C26514-2113-4B0A-B336-C8E03E35EC7D}" type="presOf" srcId="{A53C3E48-9F43-4C4F-89EA-865F8CCC8646}" destId="{AC9321E8-D190-490E-B2CF-1A7F1513AA86}" srcOrd="0" destOrd="0" presId="urn:microsoft.com/office/officeart/2009/3/layout/CircleRelationship"/>
    <dgm:cxn modelId="{D3F0C620-6FCC-4120-BE65-A57558E7B345}" srcId="{91D07D2B-C328-47BB-B49C-378F8E41BD63}" destId="{850C53CE-B646-4153-98FD-B35232B30873}" srcOrd="0" destOrd="0" parTransId="{3DAADAE9-1EDA-4135-B4A9-CBF33DAC4DC0}" sibTransId="{5F068C72-1E00-4A0B-8F0B-71777043625C}"/>
    <dgm:cxn modelId="{08812339-C78F-41C9-AEE7-190098C39A5B}" type="presOf" srcId="{91D07D2B-C328-47BB-B49C-378F8E41BD63}" destId="{CC6365D8-1BA0-4674-AE51-1544C33CCF4B}" srcOrd="0" destOrd="0" presId="urn:microsoft.com/office/officeart/2009/3/layout/CircleRelationship"/>
    <dgm:cxn modelId="{785FFA5C-98F2-43CF-8A8F-0D8FD0A205B0}" type="presOf" srcId="{0E112FEF-E207-4D9B-9764-77D19B8C13D4}" destId="{B1A5CA6E-D79F-4511-9266-561A1FDFB64D}" srcOrd="0" destOrd="0" presId="urn:microsoft.com/office/officeart/2009/3/layout/CircleRelationship"/>
    <dgm:cxn modelId="{7F75F64D-BF03-4B0E-A602-FDBF0403E35D}" srcId="{BB103F27-1E69-48AB-A848-454A7D4BE22F}" destId="{91D07D2B-C328-47BB-B49C-378F8E41BD63}" srcOrd="0" destOrd="0" parTransId="{3B9E379C-1A81-4D3F-99D7-28460F70E28B}" sibTransId="{768FF03A-A104-437C-A38E-6E70A30C4222}"/>
    <dgm:cxn modelId="{99B1E270-F7A5-474F-B11C-3D04A259945A}" srcId="{91D07D2B-C328-47BB-B49C-378F8E41BD63}" destId="{A53C3E48-9F43-4C4F-89EA-865F8CCC8646}" srcOrd="3" destOrd="0" parTransId="{68832831-2B94-4CA0-A9C7-EF7CA2C15BA8}" sibTransId="{84B788F6-C97F-4C39-AEA6-91B3F2115294}"/>
    <dgm:cxn modelId="{63381A85-5B97-4C35-9486-2902BFCA6CAE}" srcId="{91D07D2B-C328-47BB-B49C-378F8E41BD63}" destId="{BB74D376-5339-451F-BD50-18D57FC556F0}" srcOrd="2" destOrd="0" parTransId="{1E3725D3-F638-4449-8D05-D210AB12960D}" sibTransId="{712778E6-F734-442E-986B-AF317C527E77}"/>
    <dgm:cxn modelId="{A5AD86B4-48C7-42C7-B37A-D993C5ED1169}" type="presOf" srcId="{850C53CE-B646-4153-98FD-B35232B30873}" destId="{AB01BA09-A853-410B-8F03-7A37A4D39369}" srcOrd="0" destOrd="0" presId="urn:microsoft.com/office/officeart/2009/3/layout/CircleRelationship"/>
    <dgm:cxn modelId="{D5DFFFE1-EDDD-4D66-8F1D-7BA224BB94ED}" type="presOf" srcId="{BB74D376-5339-451F-BD50-18D57FC556F0}" destId="{CC85D830-EC11-47E5-8CD4-AE4C2E6BB38C}" srcOrd="0" destOrd="0" presId="urn:microsoft.com/office/officeart/2009/3/layout/CircleRelationship"/>
    <dgm:cxn modelId="{A793DBE3-40EA-43ED-B8C3-034C6381EB28}" srcId="{91D07D2B-C328-47BB-B49C-378F8E41BD63}" destId="{0E112FEF-E207-4D9B-9764-77D19B8C13D4}" srcOrd="1" destOrd="0" parTransId="{7CFC0EFF-1441-454B-B0CE-9B403CA56212}" sibTransId="{BA8D53C2-F505-46CD-A429-D31BEDDB3AFC}"/>
    <dgm:cxn modelId="{BC6A34ED-117A-464C-944F-DFBCAEA22902}" type="presOf" srcId="{BB103F27-1E69-48AB-A848-454A7D4BE22F}" destId="{41510F9D-C0F2-4CEA-A93D-C8B73AA32D3C}" srcOrd="0" destOrd="0" presId="urn:microsoft.com/office/officeart/2009/3/layout/CircleRelationship"/>
    <dgm:cxn modelId="{F30154E0-F678-4C41-98ED-FC6031C23B79}" type="presParOf" srcId="{41510F9D-C0F2-4CEA-A93D-C8B73AA32D3C}" destId="{CC6365D8-1BA0-4674-AE51-1544C33CCF4B}" srcOrd="0" destOrd="0" presId="urn:microsoft.com/office/officeart/2009/3/layout/CircleRelationship"/>
    <dgm:cxn modelId="{990B3651-362B-4198-B317-BC9737D2E49E}" type="presParOf" srcId="{41510F9D-C0F2-4CEA-A93D-C8B73AA32D3C}" destId="{B78E2C77-9836-4CF3-9D57-7E4570307E93}" srcOrd="1" destOrd="0" presId="urn:microsoft.com/office/officeart/2009/3/layout/CircleRelationship"/>
    <dgm:cxn modelId="{A54585F7-3F69-48DD-90BB-BC7844A7459A}" type="presParOf" srcId="{41510F9D-C0F2-4CEA-A93D-C8B73AA32D3C}" destId="{8CE0B977-823D-4CDA-9FD6-6CB0764DC252}" srcOrd="2" destOrd="0" presId="urn:microsoft.com/office/officeart/2009/3/layout/CircleRelationship"/>
    <dgm:cxn modelId="{C98F67ED-605A-4453-B2FD-DA1042D15A8F}" type="presParOf" srcId="{41510F9D-C0F2-4CEA-A93D-C8B73AA32D3C}" destId="{68DF7735-AE04-4173-9778-06DB00EA7EBF}" srcOrd="3" destOrd="0" presId="urn:microsoft.com/office/officeart/2009/3/layout/CircleRelationship"/>
    <dgm:cxn modelId="{2B0C6AFC-824E-48E3-9A6E-E85C4BBCC65A}" type="presParOf" srcId="{41510F9D-C0F2-4CEA-A93D-C8B73AA32D3C}" destId="{28FB3103-CD98-41DA-9A0C-73881460177A}" srcOrd="4" destOrd="0" presId="urn:microsoft.com/office/officeart/2009/3/layout/CircleRelationship"/>
    <dgm:cxn modelId="{03FF379C-6352-47E6-81B0-6C3238C5A8EE}" type="presParOf" srcId="{41510F9D-C0F2-4CEA-A93D-C8B73AA32D3C}" destId="{FE3F5EFF-9BC3-4EAC-A68B-105B5A242FDC}" srcOrd="5" destOrd="0" presId="urn:microsoft.com/office/officeart/2009/3/layout/CircleRelationship"/>
    <dgm:cxn modelId="{6E83C273-8942-4C2D-9980-A097F6034BA8}" type="presParOf" srcId="{41510F9D-C0F2-4CEA-A93D-C8B73AA32D3C}" destId="{968EB4F7-40F3-4F44-818C-069447F738DD}" srcOrd="6" destOrd="0" presId="urn:microsoft.com/office/officeart/2009/3/layout/CircleRelationship"/>
    <dgm:cxn modelId="{A39E0E69-4874-47EB-9B80-62481EBF9C0B}" type="presParOf" srcId="{41510F9D-C0F2-4CEA-A93D-C8B73AA32D3C}" destId="{AB01BA09-A853-410B-8F03-7A37A4D39369}" srcOrd="7" destOrd="0" presId="urn:microsoft.com/office/officeart/2009/3/layout/CircleRelationship"/>
    <dgm:cxn modelId="{CE8A62E5-1979-48B6-9946-A53FA5F360A8}" type="presParOf" srcId="{41510F9D-C0F2-4CEA-A93D-C8B73AA32D3C}" destId="{7817236D-0D81-483B-AE1C-00FD630B9E04}" srcOrd="8" destOrd="0" presId="urn:microsoft.com/office/officeart/2009/3/layout/CircleRelationship"/>
    <dgm:cxn modelId="{CAA2C6EB-C910-46E6-9863-F6C3308905B0}" type="presParOf" srcId="{7817236D-0D81-483B-AE1C-00FD630B9E04}" destId="{51511A5B-6C59-45ED-8C6F-0A3D26DCFF0A}" srcOrd="0" destOrd="0" presId="urn:microsoft.com/office/officeart/2009/3/layout/CircleRelationship"/>
    <dgm:cxn modelId="{90457496-F9EA-410A-AFF9-C72163FC42D5}" type="presParOf" srcId="{41510F9D-C0F2-4CEA-A93D-C8B73AA32D3C}" destId="{0C139B1A-409F-4674-B348-ABC9DC1F564E}" srcOrd="9" destOrd="0" presId="urn:microsoft.com/office/officeart/2009/3/layout/CircleRelationship"/>
    <dgm:cxn modelId="{73B97288-B4B9-4A02-8D9A-72DA2EBDF584}" type="presParOf" srcId="{0C139B1A-409F-4674-B348-ABC9DC1F564E}" destId="{355DB54D-50B9-47C6-BDC1-04F3A25E3355}" srcOrd="0" destOrd="0" presId="urn:microsoft.com/office/officeart/2009/3/layout/CircleRelationship"/>
    <dgm:cxn modelId="{7BB8174A-257D-4BC8-9D3C-60A94384BE69}" type="presParOf" srcId="{41510F9D-C0F2-4CEA-A93D-C8B73AA32D3C}" destId="{B1A5CA6E-D79F-4511-9266-561A1FDFB64D}" srcOrd="10" destOrd="0" presId="urn:microsoft.com/office/officeart/2009/3/layout/CircleRelationship"/>
    <dgm:cxn modelId="{48F6D80B-17B6-462E-902A-F797999660D9}" type="presParOf" srcId="{41510F9D-C0F2-4CEA-A93D-C8B73AA32D3C}" destId="{488B2575-2B6B-441C-922B-FE839DFB4A7B}" srcOrd="11" destOrd="0" presId="urn:microsoft.com/office/officeart/2009/3/layout/CircleRelationship"/>
    <dgm:cxn modelId="{4512E072-4995-45E1-9D8F-8AAA6BF0CFCD}" type="presParOf" srcId="{488B2575-2B6B-441C-922B-FE839DFB4A7B}" destId="{903541E9-32D8-4A98-9ECA-3E146881E01A}" srcOrd="0" destOrd="0" presId="urn:microsoft.com/office/officeart/2009/3/layout/CircleRelationship"/>
    <dgm:cxn modelId="{D4DB2C8E-568D-439C-BE35-7E962671918D}" type="presParOf" srcId="{41510F9D-C0F2-4CEA-A93D-C8B73AA32D3C}" destId="{DFD65177-D0BA-4D40-A638-C095B98066CD}" srcOrd="12" destOrd="0" presId="urn:microsoft.com/office/officeart/2009/3/layout/CircleRelationship"/>
    <dgm:cxn modelId="{76C9455F-A1B6-42D6-B6E1-1B205E640486}" type="presParOf" srcId="{DFD65177-D0BA-4D40-A638-C095B98066CD}" destId="{29A33FDD-101C-47C5-9243-316214EDA299}" srcOrd="0" destOrd="0" presId="urn:microsoft.com/office/officeart/2009/3/layout/CircleRelationship"/>
    <dgm:cxn modelId="{53B7CEA1-00E7-4957-8AC9-B54124BCDD82}" type="presParOf" srcId="{41510F9D-C0F2-4CEA-A93D-C8B73AA32D3C}" destId="{255A4894-AB28-4CCC-8272-D230040F2905}" srcOrd="13" destOrd="0" presId="urn:microsoft.com/office/officeart/2009/3/layout/CircleRelationship"/>
    <dgm:cxn modelId="{85D39913-8E88-42FA-B361-26040C9C5BFD}" type="presParOf" srcId="{255A4894-AB28-4CCC-8272-D230040F2905}" destId="{5581ECF5-FD01-4142-A4F3-133EF8530B83}" srcOrd="0" destOrd="0" presId="urn:microsoft.com/office/officeart/2009/3/layout/CircleRelationship"/>
    <dgm:cxn modelId="{B2F8F079-FA0B-4FFC-9537-60DC660EAA66}" type="presParOf" srcId="{41510F9D-C0F2-4CEA-A93D-C8B73AA32D3C}" destId="{CC85D830-EC11-47E5-8CD4-AE4C2E6BB38C}" srcOrd="14" destOrd="0" presId="urn:microsoft.com/office/officeart/2009/3/layout/CircleRelationship"/>
    <dgm:cxn modelId="{BF8EB6A9-5E0A-466E-9A88-80BAD77234D8}" type="presParOf" srcId="{41510F9D-C0F2-4CEA-A93D-C8B73AA32D3C}" destId="{7B365BE5-91A5-444A-A5C1-95C31EB8E9E9}" srcOrd="15" destOrd="0" presId="urn:microsoft.com/office/officeart/2009/3/layout/CircleRelationship"/>
    <dgm:cxn modelId="{0BD31A24-698C-42AF-A764-577646C0CB55}" type="presParOf" srcId="{7B365BE5-91A5-444A-A5C1-95C31EB8E9E9}" destId="{7D00183E-A8E7-4577-A811-47E786C582FA}" srcOrd="0" destOrd="0" presId="urn:microsoft.com/office/officeart/2009/3/layout/CircleRelationship"/>
    <dgm:cxn modelId="{88626465-2DD0-4AF7-98D1-B774A4A7F637}" type="presParOf" srcId="{41510F9D-C0F2-4CEA-A93D-C8B73AA32D3C}" destId="{AC9321E8-D190-490E-B2CF-1A7F1513AA86}" srcOrd="16" destOrd="0" presId="urn:microsoft.com/office/officeart/2009/3/layout/CircleRelationship"/>
    <dgm:cxn modelId="{42806E63-78D4-4C26-A3CB-60677E85984F}" type="presParOf" srcId="{41510F9D-C0F2-4CEA-A93D-C8B73AA32D3C}" destId="{8BA116CD-1ACF-4B78-AC97-D4262D7A3AE8}" srcOrd="17" destOrd="0" presId="urn:microsoft.com/office/officeart/2009/3/layout/CircleRelationship"/>
    <dgm:cxn modelId="{0E8B1C2B-2221-4AF6-8C87-161479808D69}" type="presParOf" srcId="{8BA116CD-1ACF-4B78-AC97-D4262D7A3AE8}" destId="{3E25BDE1-E54C-4C4A-A709-8325B5F637B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3764E-B7C2-427B-8965-23A40382BCF4}" type="doc">
      <dgm:prSet loTypeId="urn:microsoft.com/office/officeart/2005/8/layout/radial2" loCatId="relationship" qsTypeId="urn:microsoft.com/office/officeart/2005/8/quickstyle/simple5" qsCatId="simple" csTypeId="urn:microsoft.com/office/officeart/2005/8/colors/colorful1" csCatId="colorful" phldr="1"/>
      <dgm:spPr/>
      <dgm:t>
        <a:bodyPr/>
        <a:lstStyle/>
        <a:p>
          <a:endParaRPr lang="en-GB"/>
        </a:p>
      </dgm:t>
    </dgm:pt>
    <dgm:pt modelId="{7B329015-C045-4937-9473-1D506DDA5DC4}">
      <dgm:prSet phldrT="[Text]" custT="1"/>
      <dgm:spPr/>
      <dgm:t>
        <a:bodyPr/>
        <a:lstStyle/>
        <a:p>
          <a:r>
            <a:rPr lang="en-US" sz="1500" dirty="0"/>
            <a:t>Poor patient-centered communication </a:t>
          </a:r>
          <a:endParaRPr lang="en-GB" sz="1500" dirty="0"/>
        </a:p>
      </dgm:t>
    </dgm:pt>
    <dgm:pt modelId="{319D9674-E908-45D1-8D31-9EE7B14986CF}" type="parTrans" cxnId="{47FECE5F-CDDB-4E44-AA74-C7914F15C41A}">
      <dgm:prSet/>
      <dgm:spPr/>
      <dgm:t>
        <a:bodyPr/>
        <a:lstStyle/>
        <a:p>
          <a:endParaRPr lang="en-GB"/>
        </a:p>
      </dgm:t>
    </dgm:pt>
    <dgm:pt modelId="{DC4DAC17-F64D-4291-B6EC-CDC9B94206E6}" type="sibTrans" cxnId="{47FECE5F-CDDB-4E44-AA74-C7914F15C41A}">
      <dgm:prSet/>
      <dgm:spPr/>
      <dgm:t>
        <a:bodyPr/>
        <a:lstStyle/>
        <a:p>
          <a:endParaRPr lang="en-GB"/>
        </a:p>
      </dgm:t>
    </dgm:pt>
    <dgm:pt modelId="{7CB9CEE2-25A9-4651-AD8B-9D8335F06637}">
      <dgm:prSet phldrT="[Text]" custT="1"/>
      <dgm:spPr/>
      <dgm:t>
        <a:bodyPr/>
        <a:lstStyle/>
        <a:p>
          <a:r>
            <a:rPr lang="en-US" sz="1500" dirty="0"/>
            <a:t>Lack of patient educational resources</a:t>
          </a:r>
          <a:endParaRPr lang="en-GB" sz="1500" dirty="0"/>
        </a:p>
      </dgm:t>
    </dgm:pt>
    <dgm:pt modelId="{F9146C5C-333A-42CF-98D1-68DD8F95E7A1}" type="parTrans" cxnId="{6BDEBECA-B2E4-4AC5-850E-B08441DD9F4C}">
      <dgm:prSet/>
      <dgm:spPr/>
      <dgm:t>
        <a:bodyPr/>
        <a:lstStyle/>
        <a:p>
          <a:endParaRPr lang="en-GB"/>
        </a:p>
      </dgm:t>
    </dgm:pt>
    <dgm:pt modelId="{04BB82A3-7DA8-4229-BBF4-05C43FF7F2D6}" type="sibTrans" cxnId="{6BDEBECA-B2E4-4AC5-850E-B08441DD9F4C}">
      <dgm:prSet/>
      <dgm:spPr/>
      <dgm:t>
        <a:bodyPr/>
        <a:lstStyle/>
        <a:p>
          <a:endParaRPr lang="en-GB"/>
        </a:p>
      </dgm:t>
    </dgm:pt>
    <dgm:pt modelId="{9E017981-D8F7-4259-8534-E1B8D853893D}">
      <dgm:prSet phldrT="[Text]" custT="1"/>
      <dgm:spPr/>
      <dgm:t>
        <a:bodyPr/>
        <a:lstStyle/>
        <a:p>
          <a:r>
            <a:rPr lang="en-US" sz="1500" dirty="0"/>
            <a:t>Lack of knowledge on diagnostic imaging and its related benefits </a:t>
          </a:r>
          <a:endParaRPr lang="en-GB" sz="1500" dirty="0"/>
        </a:p>
      </dgm:t>
    </dgm:pt>
    <dgm:pt modelId="{3B70A041-396D-4440-A189-3896C2780091}" type="parTrans" cxnId="{0CFB5DB8-799D-453B-AE5A-62010BE9722E}">
      <dgm:prSet/>
      <dgm:spPr/>
      <dgm:t>
        <a:bodyPr/>
        <a:lstStyle/>
        <a:p>
          <a:endParaRPr lang="en-GB"/>
        </a:p>
      </dgm:t>
    </dgm:pt>
    <dgm:pt modelId="{D53A004F-E2DB-4407-A04C-50A543C13B6A}" type="sibTrans" cxnId="{0CFB5DB8-799D-453B-AE5A-62010BE9722E}">
      <dgm:prSet/>
      <dgm:spPr/>
      <dgm:t>
        <a:bodyPr/>
        <a:lstStyle/>
        <a:p>
          <a:endParaRPr lang="en-GB"/>
        </a:p>
      </dgm:t>
    </dgm:pt>
    <dgm:pt modelId="{BC94498C-BD52-426D-BAAB-4E4B36490208}" type="pres">
      <dgm:prSet presAssocID="{0F23764E-B7C2-427B-8965-23A40382BCF4}" presName="composite" presStyleCnt="0">
        <dgm:presLayoutVars>
          <dgm:chMax val="5"/>
          <dgm:dir/>
          <dgm:animLvl val="ctr"/>
          <dgm:resizeHandles val="exact"/>
        </dgm:presLayoutVars>
      </dgm:prSet>
      <dgm:spPr/>
    </dgm:pt>
    <dgm:pt modelId="{A9B2767A-F9D7-46A5-AD10-FB9337D89E13}" type="pres">
      <dgm:prSet presAssocID="{0F23764E-B7C2-427B-8965-23A40382BCF4}" presName="cycle" presStyleCnt="0"/>
      <dgm:spPr/>
    </dgm:pt>
    <dgm:pt modelId="{242E5BAA-B629-4E8D-A96F-E6869678BBE9}" type="pres">
      <dgm:prSet presAssocID="{0F23764E-B7C2-427B-8965-23A40382BCF4}" presName="centerShape" presStyleCnt="0"/>
      <dgm:spPr/>
    </dgm:pt>
    <dgm:pt modelId="{0F314FF1-F283-417E-B6F8-F3C0208A4917}" type="pres">
      <dgm:prSet presAssocID="{0F23764E-B7C2-427B-8965-23A40382BCF4}" presName="connSite" presStyleLbl="node1" presStyleIdx="0" presStyleCnt="4"/>
      <dgm:spPr/>
    </dgm:pt>
    <dgm:pt modelId="{F9545EE0-8B10-4205-B20D-003343896E73}" type="pres">
      <dgm:prSet presAssocID="{0F23764E-B7C2-427B-8965-23A40382BCF4}" presName="visible" presStyleLbl="node1" presStyleIdx="0" presStyleCnt="4" custLinFactNeighborX="8348" custLinFactNeighborY="1209"/>
      <dgm:spPr/>
    </dgm:pt>
    <dgm:pt modelId="{A6D75EE6-0836-4BFC-B5EC-FC80CA1B0F6C}" type="pres">
      <dgm:prSet presAssocID="{319D9674-E908-45D1-8D31-9EE7B14986CF}" presName="Name25" presStyleLbl="parChTrans1D1" presStyleIdx="0" presStyleCnt="3"/>
      <dgm:spPr/>
    </dgm:pt>
    <dgm:pt modelId="{EE5911AF-0EF6-4319-9FE0-E1CC3D6DDE46}" type="pres">
      <dgm:prSet presAssocID="{7B329015-C045-4937-9473-1D506DDA5DC4}" presName="node" presStyleCnt="0"/>
      <dgm:spPr/>
    </dgm:pt>
    <dgm:pt modelId="{2C711BDE-5B44-48D8-9431-37A227FFCABB}" type="pres">
      <dgm:prSet presAssocID="{7B329015-C045-4937-9473-1D506DDA5DC4}" presName="parentNode" presStyleLbl="node1" presStyleIdx="1" presStyleCnt="4" custScaleX="108822" custLinFactNeighborY="-4105">
        <dgm:presLayoutVars>
          <dgm:chMax val="1"/>
          <dgm:bulletEnabled val="1"/>
        </dgm:presLayoutVars>
      </dgm:prSet>
      <dgm:spPr/>
    </dgm:pt>
    <dgm:pt modelId="{58030D6B-B714-488C-A9F5-CC18CB80C76A}" type="pres">
      <dgm:prSet presAssocID="{7B329015-C045-4937-9473-1D506DDA5DC4}" presName="childNode" presStyleLbl="revTx" presStyleIdx="0" presStyleCnt="0">
        <dgm:presLayoutVars>
          <dgm:bulletEnabled val="1"/>
        </dgm:presLayoutVars>
      </dgm:prSet>
      <dgm:spPr/>
    </dgm:pt>
    <dgm:pt modelId="{596342F1-6FC7-4245-B62C-2A1421DAACF1}" type="pres">
      <dgm:prSet presAssocID="{F9146C5C-333A-42CF-98D1-68DD8F95E7A1}" presName="Name25" presStyleLbl="parChTrans1D1" presStyleIdx="1" presStyleCnt="3"/>
      <dgm:spPr/>
    </dgm:pt>
    <dgm:pt modelId="{F8E397E2-4752-4A44-9EA3-064127C3C8AA}" type="pres">
      <dgm:prSet presAssocID="{7CB9CEE2-25A9-4651-AD8B-9D8335F06637}" presName="node" presStyleCnt="0"/>
      <dgm:spPr/>
    </dgm:pt>
    <dgm:pt modelId="{24BEFEB4-092E-469D-B7DF-AC11E9563310}" type="pres">
      <dgm:prSet presAssocID="{7CB9CEE2-25A9-4651-AD8B-9D8335F06637}" presName="parentNode" presStyleLbl="node1" presStyleIdx="2" presStyleCnt="4">
        <dgm:presLayoutVars>
          <dgm:chMax val="1"/>
          <dgm:bulletEnabled val="1"/>
        </dgm:presLayoutVars>
      </dgm:prSet>
      <dgm:spPr/>
    </dgm:pt>
    <dgm:pt modelId="{AB32D2E4-0C7D-4009-827B-5E1A2C03D7D5}" type="pres">
      <dgm:prSet presAssocID="{7CB9CEE2-25A9-4651-AD8B-9D8335F06637}" presName="childNode" presStyleLbl="revTx" presStyleIdx="0" presStyleCnt="0">
        <dgm:presLayoutVars>
          <dgm:bulletEnabled val="1"/>
        </dgm:presLayoutVars>
      </dgm:prSet>
      <dgm:spPr/>
    </dgm:pt>
    <dgm:pt modelId="{C4C1C73E-D8A6-4C7D-8CB3-0E9088EAA02F}" type="pres">
      <dgm:prSet presAssocID="{3B70A041-396D-4440-A189-3896C2780091}" presName="Name25" presStyleLbl="parChTrans1D1" presStyleIdx="2" presStyleCnt="3"/>
      <dgm:spPr/>
    </dgm:pt>
    <dgm:pt modelId="{9F7D0AAA-353A-4396-8E07-53EB3129F85F}" type="pres">
      <dgm:prSet presAssocID="{9E017981-D8F7-4259-8534-E1B8D853893D}" presName="node" presStyleCnt="0"/>
      <dgm:spPr/>
    </dgm:pt>
    <dgm:pt modelId="{AE203BCE-ED1C-4B40-A702-5D3D8CF2F494}" type="pres">
      <dgm:prSet presAssocID="{9E017981-D8F7-4259-8534-E1B8D853893D}" presName="parentNode" presStyleLbl="node1" presStyleIdx="3" presStyleCnt="4">
        <dgm:presLayoutVars>
          <dgm:chMax val="1"/>
          <dgm:bulletEnabled val="1"/>
        </dgm:presLayoutVars>
      </dgm:prSet>
      <dgm:spPr/>
    </dgm:pt>
    <dgm:pt modelId="{AE365210-96EF-4EFB-B63B-53745627851C}" type="pres">
      <dgm:prSet presAssocID="{9E017981-D8F7-4259-8534-E1B8D853893D}" presName="childNode" presStyleLbl="revTx" presStyleIdx="0" presStyleCnt="0">
        <dgm:presLayoutVars>
          <dgm:bulletEnabled val="1"/>
        </dgm:presLayoutVars>
      </dgm:prSet>
      <dgm:spPr/>
    </dgm:pt>
  </dgm:ptLst>
  <dgm:cxnLst>
    <dgm:cxn modelId="{FEC7600B-3C47-4C45-BA66-F629FE0A50DC}" type="presOf" srcId="{0F23764E-B7C2-427B-8965-23A40382BCF4}" destId="{BC94498C-BD52-426D-BAAB-4E4B36490208}" srcOrd="0" destOrd="0" presId="urn:microsoft.com/office/officeart/2005/8/layout/radial2"/>
    <dgm:cxn modelId="{639F6418-EA98-4976-8B5E-E719663AB575}" type="presOf" srcId="{7B329015-C045-4937-9473-1D506DDA5DC4}" destId="{2C711BDE-5B44-48D8-9431-37A227FFCABB}" srcOrd="0" destOrd="0" presId="urn:microsoft.com/office/officeart/2005/8/layout/radial2"/>
    <dgm:cxn modelId="{6E7CA021-CEE7-4206-8783-AE613FD252D6}" type="presOf" srcId="{7CB9CEE2-25A9-4651-AD8B-9D8335F06637}" destId="{24BEFEB4-092E-469D-B7DF-AC11E9563310}" srcOrd="0" destOrd="0" presId="urn:microsoft.com/office/officeart/2005/8/layout/radial2"/>
    <dgm:cxn modelId="{14FF5A37-42E1-4D2D-8721-9069D6BF24D2}" type="presOf" srcId="{9E017981-D8F7-4259-8534-E1B8D853893D}" destId="{AE203BCE-ED1C-4B40-A702-5D3D8CF2F494}" srcOrd="0" destOrd="0" presId="urn:microsoft.com/office/officeart/2005/8/layout/radial2"/>
    <dgm:cxn modelId="{47FECE5F-CDDB-4E44-AA74-C7914F15C41A}" srcId="{0F23764E-B7C2-427B-8965-23A40382BCF4}" destId="{7B329015-C045-4937-9473-1D506DDA5DC4}" srcOrd="0" destOrd="0" parTransId="{319D9674-E908-45D1-8D31-9EE7B14986CF}" sibTransId="{DC4DAC17-F64D-4291-B6EC-CDC9B94206E6}"/>
    <dgm:cxn modelId="{AEC9A268-8101-4E8C-95B3-5531935EC898}" type="presOf" srcId="{3B70A041-396D-4440-A189-3896C2780091}" destId="{C4C1C73E-D8A6-4C7D-8CB3-0E9088EAA02F}" srcOrd="0" destOrd="0" presId="urn:microsoft.com/office/officeart/2005/8/layout/radial2"/>
    <dgm:cxn modelId="{5139246E-25F3-414D-8FF8-88BD64B84A17}" type="presOf" srcId="{319D9674-E908-45D1-8D31-9EE7B14986CF}" destId="{A6D75EE6-0836-4BFC-B5EC-FC80CA1B0F6C}" srcOrd="0" destOrd="0" presId="urn:microsoft.com/office/officeart/2005/8/layout/radial2"/>
    <dgm:cxn modelId="{0CFB5DB8-799D-453B-AE5A-62010BE9722E}" srcId="{0F23764E-B7C2-427B-8965-23A40382BCF4}" destId="{9E017981-D8F7-4259-8534-E1B8D853893D}" srcOrd="2" destOrd="0" parTransId="{3B70A041-396D-4440-A189-3896C2780091}" sibTransId="{D53A004F-E2DB-4407-A04C-50A543C13B6A}"/>
    <dgm:cxn modelId="{6BDEBECA-B2E4-4AC5-850E-B08441DD9F4C}" srcId="{0F23764E-B7C2-427B-8965-23A40382BCF4}" destId="{7CB9CEE2-25A9-4651-AD8B-9D8335F06637}" srcOrd="1" destOrd="0" parTransId="{F9146C5C-333A-42CF-98D1-68DD8F95E7A1}" sibTransId="{04BB82A3-7DA8-4229-BBF4-05C43FF7F2D6}"/>
    <dgm:cxn modelId="{7FEF8CED-DC15-4BF3-905A-16C17DA83AF2}" type="presOf" srcId="{F9146C5C-333A-42CF-98D1-68DD8F95E7A1}" destId="{596342F1-6FC7-4245-B62C-2A1421DAACF1}" srcOrd="0" destOrd="0" presId="urn:microsoft.com/office/officeart/2005/8/layout/radial2"/>
    <dgm:cxn modelId="{4934D0BF-A56E-4FD4-A1F9-816C34BC23D7}" type="presParOf" srcId="{BC94498C-BD52-426D-BAAB-4E4B36490208}" destId="{A9B2767A-F9D7-46A5-AD10-FB9337D89E13}" srcOrd="0" destOrd="0" presId="urn:microsoft.com/office/officeart/2005/8/layout/radial2"/>
    <dgm:cxn modelId="{AE3607A0-F3FC-4EE8-92FB-968A6F414FAD}" type="presParOf" srcId="{A9B2767A-F9D7-46A5-AD10-FB9337D89E13}" destId="{242E5BAA-B629-4E8D-A96F-E6869678BBE9}" srcOrd="0" destOrd="0" presId="urn:microsoft.com/office/officeart/2005/8/layout/radial2"/>
    <dgm:cxn modelId="{87332D51-A554-4B1D-B743-B20543486292}" type="presParOf" srcId="{242E5BAA-B629-4E8D-A96F-E6869678BBE9}" destId="{0F314FF1-F283-417E-B6F8-F3C0208A4917}" srcOrd="0" destOrd="0" presId="urn:microsoft.com/office/officeart/2005/8/layout/radial2"/>
    <dgm:cxn modelId="{2BD12B66-0B6B-415C-A0BD-12267671BDD2}" type="presParOf" srcId="{242E5BAA-B629-4E8D-A96F-E6869678BBE9}" destId="{F9545EE0-8B10-4205-B20D-003343896E73}" srcOrd="1" destOrd="0" presId="urn:microsoft.com/office/officeart/2005/8/layout/radial2"/>
    <dgm:cxn modelId="{A0CA44A8-29B6-42B1-8EA1-D62ABDC376E3}" type="presParOf" srcId="{A9B2767A-F9D7-46A5-AD10-FB9337D89E13}" destId="{A6D75EE6-0836-4BFC-B5EC-FC80CA1B0F6C}" srcOrd="1" destOrd="0" presId="urn:microsoft.com/office/officeart/2005/8/layout/radial2"/>
    <dgm:cxn modelId="{1312740A-146C-457C-A15A-B6E0EECCD2BA}" type="presParOf" srcId="{A9B2767A-F9D7-46A5-AD10-FB9337D89E13}" destId="{EE5911AF-0EF6-4319-9FE0-E1CC3D6DDE46}" srcOrd="2" destOrd="0" presId="urn:microsoft.com/office/officeart/2005/8/layout/radial2"/>
    <dgm:cxn modelId="{054683E2-E12E-4692-8CC4-BD0AE7D6199D}" type="presParOf" srcId="{EE5911AF-0EF6-4319-9FE0-E1CC3D6DDE46}" destId="{2C711BDE-5B44-48D8-9431-37A227FFCABB}" srcOrd="0" destOrd="0" presId="urn:microsoft.com/office/officeart/2005/8/layout/radial2"/>
    <dgm:cxn modelId="{2E503D42-5810-4C5A-A76E-B01EEA8C5B50}" type="presParOf" srcId="{EE5911AF-0EF6-4319-9FE0-E1CC3D6DDE46}" destId="{58030D6B-B714-488C-A9F5-CC18CB80C76A}" srcOrd="1" destOrd="0" presId="urn:microsoft.com/office/officeart/2005/8/layout/radial2"/>
    <dgm:cxn modelId="{37E5F06B-862E-46D2-A94F-CC6D6102F2C7}" type="presParOf" srcId="{A9B2767A-F9D7-46A5-AD10-FB9337D89E13}" destId="{596342F1-6FC7-4245-B62C-2A1421DAACF1}" srcOrd="3" destOrd="0" presId="urn:microsoft.com/office/officeart/2005/8/layout/radial2"/>
    <dgm:cxn modelId="{C827D8EE-1900-4F48-89D0-1D85BEC6CF45}" type="presParOf" srcId="{A9B2767A-F9D7-46A5-AD10-FB9337D89E13}" destId="{F8E397E2-4752-4A44-9EA3-064127C3C8AA}" srcOrd="4" destOrd="0" presId="urn:microsoft.com/office/officeart/2005/8/layout/radial2"/>
    <dgm:cxn modelId="{EF88BC30-044B-47FB-A935-DCD09B681001}" type="presParOf" srcId="{F8E397E2-4752-4A44-9EA3-064127C3C8AA}" destId="{24BEFEB4-092E-469D-B7DF-AC11E9563310}" srcOrd="0" destOrd="0" presId="urn:microsoft.com/office/officeart/2005/8/layout/radial2"/>
    <dgm:cxn modelId="{D1040B5D-659E-4F8C-B6B2-4BBDE1A5562F}" type="presParOf" srcId="{F8E397E2-4752-4A44-9EA3-064127C3C8AA}" destId="{AB32D2E4-0C7D-4009-827B-5E1A2C03D7D5}" srcOrd="1" destOrd="0" presId="urn:microsoft.com/office/officeart/2005/8/layout/radial2"/>
    <dgm:cxn modelId="{8D32DA19-196E-4D10-BB5E-34C38AFC78A8}" type="presParOf" srcId="{A9B2767A-F9D7-46A5-AD10-FB9337D89E13}" destId="{C4C1C73E-D8A6-4C7D-8CB3-0E9088EAA02F}" srcOrd="5" destOrd="0" presId="urn:microsoft.com/office/officeart/2005/8/layout/radial2"/>
    <dgm:cxn modelId="{53B17623-D50E-4F90-8035-9437F555E3CB}" type="presParOf" srcId="{A9B2767A-F9D7-46A5-AD10-FB9337D89E13}" destId="{9F7D0AAA-353A-4396-8E07-53EB3129F85F}" srcOrd="6" destOrd="0" presId="urn:microsoft.com/office/officeart/2005/8/layout/radial2"/>
    <dgm:cxn modelId="{F9463516-6A56-49FD-B709-9AEE1FE14979}" type="presParOf" srcId="{9F7D0AAA-353A-4396-8E07-53EB3129F85F}" destId="{AE203BCE-ED1C-4B40-A702-5D3D8CF2F494}" srcOrd="0" destOrd="0" presId="urn:microsoft.com/office/officeart/2005/8/layout/radial2"/>
    <dgm:cxn modelId="{B014AC84-2F57-4094-A9A6-38F9C9C9D44D}" type="presParOf" srcId="{9F7D0AAA-353A-4396-8E07-53EB3129F85F}" destId="{AE365210-96EF-4EFB-B63B-53745627851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D2064-8F45-4AB2-8E23-2F6587C68925}" type="doc">
      <dgm:prSet loTypeId="urn:microsoft.com/office/officeart/2005/8/layout/chart3" loCatId="cycle" qsTypeId="urn:microsoft.com/office/officeart/2005/8/quickstyle/3d3" qsCatId="3D" csTypeId="urn:microsoft.com/office/officeart/2005/8/colors/colorful4" csCatId="colorful" phldr="1"/>
      <dgm:spPr/>
    </dgm:pt>
    <dgm:pt modelId="{8643A5B7-8DC3-468D-A61D-0DD3FC6059AF}">
      <dgm:prSet phldrT="[Text]"/>
      <dgm:spPr/>
      <dgm:t>
        <a:bodyPr/>
        <a:lstStyle/>
        <a:p>
          <a:r>
            <a:rPr lang="en-US" dirty="0">
              <a:latin typeface="Times New Roman" panose="02020603050405020304" pitchFamily="18" charset="0"/>
              <a:cs typeface="Times New Roman" panose="02020603050405020304" pitchFamily="18" charset="0"/>
            </a:rPr>
            <a:t>Lack of coordination in diagnostic radiography workforce planning</a:t>
          </a:r>
          <a:endParaRPr lang="en-GB" dirty="0"/>
        </a:p>
      </dgm:t>
    </dgm:pt>
    <dgm:pt modelId="{E835981F-9B4D-456B-ACFA-E2F94FECE0AD}" type="parTrans" cxnId="{702D3CC6-B101-4BAB-B025-06D214F5C103}">
      <dgm:prSet/>
      <dgm:spPr/>
      <dgm:t>
        <a:bodyPr/>
        <a:lstStyle/>
        <a:p>
          <a:endParaRPr lang="en-GB"/>
        </a:p>
      </dgm:t>
    </dgm:pt>
    <dgm:pt modelId="{4EE3F4AF-71F5-4E8C-9D98-F4537F04CE41}" type="sibTrans" cxnId="{702D3CC6-B101-4BAB-B025-06D214F5C103}">
      <dgm:prSet/>
      <dgm:spPr/>
      <dgm:t>
        <a:bodyPr/>
        <a:lstStyle/>
        <a:p>
          <a:endParaRPr lang="en-GB"/>
        </a:p>
      </dgm:t>
    </dgm:pt>
    <dgm:pt modelId="{2732EB27-C316-4251-B18A-65D546E1231D}">
      <dgm:prSet phldrT="[Text]"/>
      <dgm:spPr/>
      <dgm:t>
        <a:bodyPr/>
        <a:lstStyle/>
        <a:p>
          <a:r>
            <a:rPr lang="en-US" dirty="0">
              <a:latin typeface="Times New Roman" panose="02020603050405020304" pitchFamily="18" charset="0"/>
              <a:cs typeface="Times New Roman" panose="02020603050405020304" pitchFamily="18" charset="0"/>
            </a:rPr>
            <a:t>Inequitable distribution of diagnostic radiographers</a:t>
          </a:r>
          <a:endParaRPr lang="en-GB" dirty="0"/>
        </a:p>
      </dgm:t>
    </dgm:pt>
    <dgm:pt modelId="{E0E05EB1-3009-46C8-85E2-CFCB046D8DEF}" type="parTrans" cxnId="{A536E77C-D3D8-4493-9EFA-74EBF982E445}">
      <dgm:prSet/>
      <dgm:spPr/>
      <dgm:t>
        <a:bodyPr/>
        <a:lstStyle/>
        <a:p>
          <a:endParaRPr lang="en-GB"/>
        </a:p>
      </dgm:t>
    </dgm:pt>
    <dgm:pt modelId="{BDEBBED9-39AE-452A-91FA-FE13F97C094F}" type="sibTrans" cxnId="{A536E77C-D3D8-4493-9EFA-74EBF982E445}">
      <dgm:prSet/>
      <dgm:spPr/>
      <dgm:t>
        <a:bodyPr/>
        <a:lstStyle/>
        <a:p>
          <a:endParaRPr lang="en-GB"/>
        </a:p>
      </dgm:t>
    </dgm:pt>
    <dgm:pt modelId="{BC956926-6F64-4A10-B1BE-789779476BE4}">
      <dgm:prSet/>
      <dgm:spPr/>
      <dgm:t>
        <a:bodyPr/>
        <a:lstStyle/>
        <a:p>
          <a:r>
            <a:rPr lang="en-US">
              <a:latin typeface="Times New Roman" panose="02020603050405020304" pitchFamily="18" charset="0"/>
              <a:cs typeface="Times New Roman" panose="02020603050405020304" pitchFamily="18" charset="0"/>
            </a:rPr>
            <a:t>Changing models of technology on patient care</a:t>
          </a:r>
          <a:endParaRPr lang="en-GB" dirty="0">
            <a:latin typeface="Times New Roman" panose="02020603050405020304" pitchFamily="18" charset="0"/>
            <a:cs typeface="Times New Roman" panose="02020603050405020304" pitchFamily="18" charset="0"/>
          </a:endParaRPr>
        </a:p>
      </dgm:t>
    </dgm:pt>
    <dgm:pt modelId="{5FD3F6F7-7EEE-405A-9651-64B16BAA8CDB}" type="parTrans" cxnId="{B8D7F70A-EE4F-44D1-92CE-ECD0D07D049C}">
      <dgm:prSet/>
      <dgm:spPr/>
      <dgm:t>
        <a:bodyPr/>
        <a:lstStyle/>
        <a:p>
          <a:endParaRPr lang="en-GB"/>
        </a:p>
      </dgm:t>
    </dgm:pt>
    <dgm:pt modelId="{DBE0FB06-5021-4B23-95CD-0EF5AED6DC06}" type="sibTrans" cxnId="{B8D7F70A-EE4F-44D1-92CE-ECD0D07D049C}">
      <dgm:prSet/>
      <dgm:spPr/>
      <dgm:t>
        <a:bodyPr/>
        <a:lstStyle/>
        <a:p>
          <a:endParaRPr lang="en-GB"/>
        </a:p>
      </dgm:t>
    </dgm:pt>
    <dgm:pt modelId="{C987326F-CA0A-4089-8C18-7AFD0A291975}" type="pres">
      <dgm:prSet presAssocID="{3E9D2064-8F45-4AB2-8E23-2F6587C68925}" presName="compositeShape" presStyleCnt="0">
        <dgm:presLayoutVars>
          <dgm:chMax val="7"/>
          <dgm:dir/>
          <dgm:resizeHandles val="exact"/>
        </dgm:presLayoutVars>
      </dgm:prSet>
      <dgm:spPr/>
    </dgm:pt>
    <dgm:pt modelId="{3A79BB87-AE4C-4617-9708-E5AED07CEED3}" type="pres">
      <dgm:prSet presAssocID="{3E9D2064-8F45-4AB2-8E23-2F6587C68925}" presName="wedge1" presStyleLbl="node1" presStyleIdx="0" presStyleCnt="3"/>
      <dgm:spPr/>
    </dgm:pt>
    <dgm:pt modelId="{2C61F9DC-4035-4E7B-B178-CD52BFAAF49D}" type="pres">
      <dgm:prSet presAssocID="{3E9D2064-8F45-4AB2-8E23-2F6587C68925}" presName="wedge1Tx" presStyleLbl="node1" presStyleIdx="0" presStyleCnt="3">
        <dgm:presLayoutVars>
          <dgm:chMax val="0"/>
          <dgm:chPref val="0"/>
          <dgm:bulletEnabled val="1"/>
        </dgm:presLayoutVars>
      </dgm:prSet>
      <dgm:spPr/>
    </dgm:pt>
    <dgm:pt modelId="{86C37C26-D664-4AA8-9353-FC2CF39AFBDF}" type="pres">
      <dgm:prSet presAssocID="{3E9D2064-8F45-4AB2-8E23-2F6587C68925}" presName="wedge2" presStyleLbl="node1" presStyleIdx="1" presStyleCnt="3"/>
      <dgm:spPr/>
    </dgm:pt>
    <dgm:pt modelId="{A62CA9FA-B392-4517-9D99-AEAE6B2BA403}" type="pres">
      <dgm:prSet presAssocID="{3E9D2064-8F45-4AB2-8E23-2F6587C68925}" presName="wedge2Tx" presStyleLbl="node1" presStyleIdx="1" presStyleCnt="3">
        <dgm:presLayoutVars>
          <dgm:chMax val="0"/>
          <dgm:chPref val="0"/>
          <dgm:bulletEnabled val="1"/>
        </dgm:presLayoutVars>
      </dgm:prSet>
      <dgm:spPr/>
    </dgm:pt>
    <dgm:pt modelId="{475BC6F7-C488-4DA4-9B7E-EC05D3E495F0}" type="pres">
      <dgm:prSet presAssocID="{3E9D2064-8F45-4AB2-8E23-2F6587C68925}" presName="wedge3" presStyleLbl="node1" presStyleIdx="2" presStyleCnt="3" custScaleX="103763" custScaleY="92455" custLinFactNeighborX="1637" custLinFactNeighborY="1564"/>
      <dgm:spPr/>
    </dgm:pt>
    <dgm:pt modelId="{46890057-17E9-454B-AF05-6D6B6DE335BC}" type="pres">
      <dgm:prSet presAssocID="{3E9D2064-8F45-4AB2-8E23-2F6587C68925}" presName="wedge3Tx" presStyleLbl="node1" presStyleIdx="2" presStyleCnt="3">
        <dgm:presLayoutVars>
          <dgm:chMax val="0"/>
          <dgm:chPref val="0"/>
          <dgm:bulletEnabled val="1"/>
        </dgm:presLayoutVars>
      </dgm:prSet>
      <dgm:spPr/>
    </dgm:pt>
  </dgm:ptLst>
  <dgm:cxnLst>
    <dgm:cxn modelId="{E9778506-C73C-40F7-9607-AC30A62CA0C6}" type="presOf" srcId="{BC956926-6F64-4A10-B1BE-789779476BE4}" destId="{86C37C26-D664-4AA8-9353-FC2CF39AFBDF}" srcOrd="0" destOrd="0" presId="urn:microsoft.com/office/officeart/2005/8/layout/chart3"/>
    <dgm:cxn modelId="{B8D7F70A-EE4F-44D1-92CE-ECD0D07D049C}" srcId="{3E9D2064-8F45-4AB2-8E23-2F6587C68925}" destId="{BC956926-6F64-4A10-B1BE-789779476BE4}" srcOrd="1" destOrd="0" parTransId="{5FD3F6F7-7EEE-405A-9651-64B16BAA8CDB}" sibTransId="{DBE0FB06-5021-4B23-95CD-0EF5AED6DC06}"/>
    <dgm:cxn modelId="{A7467B5C-CC7A-4B41-B56D-6CD6EA6FCEEF}" type="presOf" srcId="{BC956926-6F64-4A10-B1BE-789779476BE4}" destId="{A62CA9FA-B392-4517-9D99-AEAE6B2BA403}" srcOrd="1" destOrd="0" presId="urn:microsoft.com/office/officeart/2005/8/layout/chart3"/>
    <dgm:cxn modelId="{C8114842-91E0-478C-A30D-56CD0997322F}" type="presOf" srcId="{8643A5B7-8DC3-468D-A61D-0DD3FC6059AF}" destId="{2C61F9DC-4035-4E7B-B178-CD52BFAAF49D}" srcOrd="1" destOrd="0" presId="urn:microsoft.com/office/officeart/2005/8/layout/chart3"/>
    <dgm:cxn modelId="{87F7C852-F99A-4872-BB1D-29ABE9E5F6C6}" type="presOf" srcId="{2732EB27-C316-4251-B18A-65D546E1231D}" destId="{46890057-17E9-454B-AF05-6D6B6DE335BC}" srcOrd="1" destOrd="0" presId="urn:microsoft.com/office/officeart/2005/8/layout/chart3"/>
    <dgm:cxn modelId="{A536E77C-D3D8-4493-9EFA-74EBF982E445}" srcId="{3E9D2064-8F45-4AB2-8E23-2F6587C68925}" destId="{2732EB27-C316-4251-B18A-65D546E1231D}" srcOrd="2" destOrd="0" parTransId="{E0E05EB1-3009-46C8-85E2-CFCB046D8DEF}" sibTransId="{BDEBBED9-39AE-452A-91FA-FE13F97C094F}"/>
    <dgm:cxn modelId="{B5250686-57F7-4992-9AB1-8CECBD5ADDA1}" type="presOf" srcId="{3E9D2064-8F45-4AB2-8E23-2F6587C68925}" destId="{C987326F-CA0A-4089-8C18-7AFD0A291975}" srcOrd="0" destOrd="0" presId="urn:microsoft.com/office/officeart/2005/8/layout/chart3"/>
    <dgm:cxn modelId="{6CDA0DA9-7B5B-46D4-99F4-3B7A32BE0C70}" type="presOf" srcId="{2732EB27-C316-4251-B18A-65D546E1231D}" destId="{475BC6F7-C488-4DA4-9B7E-EC05D3E495F0}" srcOrd="0" destOrd="0" presId="urn:microsoft.com/office/officeart/2005/8/layout/chart3"/>
    <dgm:cxn modelId="{24D4D3C5-FB03-4052-8359-FEFEE1D14A79}" type="presOf" srcId="{8643A5B7-8DC3-468D-A61D-0DD3FC6059AF}" destId="{3A79BB87-AE4C-4617-9708-E5AED07CEED3}" srcOrd="0" destOrd="0" presId="urn:microsoft.com/office/officeart/2005/8/layout/chart3"/>
    <dgm:cxn modelId="{702D3CC6-B101-4BAB-B025-06D214F5C103}" srcId="{3E9D2064-8F45-4AB2-8E23-2F6587C68925}" destId="{8643A5B7-8DC3-468D-A61D-0DD3FC6059AF}" srcOrd="0" destOrd="0" parTransId="{E835981F-9B4D-456B-ACFA-E2F94FECE0AD}" sibTransId="{4EE3F4AF-71F5-4E8C-9D98-F4537F04CE41}"/>
    <dgm:cxn modelId="{4A53ACD5-6A74-479C-B111-5734A5CDBFD9}" type="presParOf" srcId="{C987326F-CA0A-4089-8C18-7AFD0A291975}" destId="{3A79BB87-AE4C-4617-9708-E5AED07CEED3}" srcOrd="0" destOrd="0" presId="urn:microsoft.com/office/officeart/2005/8/layout/chart3"/>
    <dgm:cxn modelId="{C317B025-E59D-4AF8-9817-00EA88BE4876}" type="presParOf" srcId="{C987326F-CA0A-4089-8C18-7AFD0A291975}" destId="{2C61F9DC-4035-4E7B-B178-CD52BFAAF49D}" srcOrd="1" destOrd="0" presId="urn:microsoft.com/office/officeart/2005/8/layout/chart3"/>
    <dgm:cxn modelId="{4FBDEF73-CDE6-4386-84FA-2447E94B5928}" type="presParOf" srcId="{C987326F-CA0A-4089-8C18-7AFD0A291975}" destId="{86C37C26-D664-4AA8-9353-FC2CF39AFBDF}" srcOrd="2" destOrd="0" presId="urn:microsoft.com/office/officeart/2005/8/layout/chart3"/>
    <dgm:cxn modelId="{C61B425D-C9C0-484A-B3F8-0B45FE510323}" type="presParOf" srcId="{C987326F-CA0A-4089-8C18-7AFD0A291975}" destId="{A62CA9FA-B392-4517-9D99-AEAE6B2BA403}" srcOrd="3" destOrd="0" presId="urn:microsoft.com/office/officeart/2005/8/layout/chart3"/>
    <dgm:cxn modelId="{2AD3E02D-591D-4A4D-8692-48A9BA3AA45D}" type="presParOf" srcId="{C987326F-CA0A-4089-8C18-7AFD0A291975}" destId="{475BC6F7-C488-4DA4-9B7E-EC05D3E495F0}" srcOrd="4" destOrd="0" presId="urn:microsoft.com/office/officeart/2005/8/layout/chart3"/>
    <dgm:cxn modelId="{3658F7FD-0DBD-4973-A65B-5ED3A84FA8A1}" type="presParOf" srcId="{C987326F-CA0A-4089-8C18-7AFD0A291975}" destId="{46890057-17E9-454B-AF05-6D6B6DE335B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365D8-1BA0-4674-AE51-1544C33CCF4B}">
      <dsp:nvSpPr>
        <dsp:cNvPr id="0" name=""/>
        <dsp:cNvSpPr/>
      </dsp:nvSpPr>
      <dsp:spPr>
        <a:xfrm>
          <a:off x="2339151" y="0"/>
          <a:ext cx="4167646" cy="41678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Responsiveness</a:t>
          </a:r>
          <a:endParaRPr lang="en-GB" sz="2400" kern="1200" dirty="0"/>
        </a:p>
      </dsp:txBody>
      <dsp:txXfrm>
        <a:off x="2949489" y="610371"/>
        <a:ext cx="2946970" cy="2947129"/>
      </dsp:txXfrm>
    </dsp:sp>
    <dsp:sp modelId="{B78E2C77-9836-4CF3-9D57-7E4570307E93}">
      <dsp:nvSpPr>
        <dsp:cNvPr id="0" name=""/>
        <dsp:cNvSpPr/>
      </dsp:nvSpPr>
      <dsp:spPr>
        <a:xfrm>
          <a:off x="4648304" y="-133695"/>
          <a:ext cx="463356" cy="46385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E0B977-823D-4CDA-9FD6-6CB0764DC252}">
      <dsp:nvSpPr>
        <dsp:cNvPr id="0" name=""/>
        <dsp:cNvSpPr/>
      </dsp:nvSpPr>
      <dsp:spPr>
        <a:xfrm>
          <a:off x="3551465" y="3914792"/>
          <a:ext cx="335976" cy="3357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DF7735-AE04-4173-9778-06DB00EA7EBF}">
      <dsp:nvSpPr>
        <dsp:cNvPr id="0" name=""/>
        <dsp:cNvSpPr/>
      </dsp:nvSpPr>
      <dsp:spPr>
        <a:xfrm>
          <a:off x="6706053" y="1747847"/>
          <a:ext cx="335976" cy="33576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FB3103-CD98-41DA-9A0C-73881460177A}">
      <dsp:nvSpPr>
        <dsp:cNvPr id="0" name=""/>
        <dsp:cNvSpPr/>
      </dsp:nvSpPr>
      <dsp:spPr>
        <a:xfrm>
          <a:off x="5100548" y="4271701"/>
          <a:ext cx="463356" cy="46385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3F5EFF-9BC3-4EAC-A68B-105B5A242FDC}">
      <dsp:nvSpPr>
        <dsp:cNvPr id="0" name=""/>
        <dsp:cNvSpPr/>
      </dsp:nvSpPr>
      <dsp:spPr>
        <a:xfrm>
          <a:off x="3645505" y="524782"/>
          <a:ext cx="335976" cy="33576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8EB4F7-40F3-4F44-818C-069447F738DD}">
      <dsp:nvSpPr>
        <dsp:cNvPr id="0" name=""/>
        <dsp:cNvSpPr/>
      </dsp:nvSpPr>
      <dsp:spPr>
        <a:xfrm>
          <a:off x="2587991" y="2447363"/>
          <a:ext cx="335976" cy="3357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01BA09-A853-410B-8F03-7A37A4D39369}">
      <dsp:nvSpPr>
        <dsp:cNvPr id="0" name=""/>
        <dsp:cNvSpPr/>
      </dsp:nvSpPr>
      <dsp:spPr>
        <a:xfrm>
          <a:off x="1710022" y="372464"/>
          <a:ext cx="1895728" cy="181114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respect for autonomy</a:t>
          </a:r>
          <a:endParaRPr lang="en-GB" sz="1800" kern="1200" dirty="0"/>
        </a:p>
      </dsp:txBody>
      <dsp:txXfrm>
        <a:off x="1987645" y="637700"/>
        <a:ext cx="1340482" cy="1280671"/>
      </dsp:txXfrm>
    </dsp:sp>
    <dsp:sp modelId="{51511A5B-6C59-45ED-8C6F-0A3D26DCFF0A}">
      <dsp:nvSpPr>
        <dsp:cNvPr id="0" name=""/>
        <dsp:cNvSpPr/>
      </dsp:nvSpPr>
      <dsp:spPr>
        <a:xfrm>
          <a:off x="4179818" y="539705"/>
          <a:ext cx="463356" cy="46385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5DB54D-50B9-47C6-BDC1-04F3A25E3355}">
      <dsp:nvSpPr>
        <dsp:cNvPr id="0" name=""/>
        <dsp:cNvSpPr/>
      </dsp:nvSpPr>
      <dsp:spPr>
        <a:xfrm>
          <a:off x="1126964" y="2998892"/>
          <a:ext cx="837803" cy="83817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A5CA6E-D79F-4511-9266-561A1FDFB64D}">
      <dsp:nvSpPr>
        <dsp:cNvPr id="0" name=""/>
        <dsp:cNvSpPr/>
      </dsp:nvSpPr>
      <dsp:spPr>
        <a:xfrm>
          <a:off x="5549478" y="-97664"/>
          <a:ext cx="1990497" cy="196670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Poor quality of basic amenities</a:t>
          </a:r>
          <a:endParaRPr lang="en-GB" sz="1800" kern="1200" dirty="0"/>
        </a:p>
      </dsp:txBody>
      <dsp:txXfrm>
        <a:off x="5840980" y="190353"/>
        <a:ext cx="1407493" cy="1390670"/>
      </dsp:txXfrm>
    </dsp:sp>
    <dsp:sp modelId="{903541E9-32D8-4A98-9ECA-3E146881E01A}">
      <dsp:nvSpPr>
        <dsp:cNvPr id="0" name=""/>
        <dsp:cNvSpPr/>
      </dsp:nvSpPr>
      <dsp:spPr>
        <a:xfrm>
          <a:off x="7440996" y="1800040"/>
          <a:ext cx="463356" cy="46385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A33FDD-101C-47C5-9243-316214EDA299}">
      <dsp:nvSpPr>
        <dsp:cNvPr id="0" name=""/>
        <dsp:cNvSpPr/>
      </dsp:nvSpPr>
      <dsp:spPr>
        <a:xfrm>
          <a:off x="808085" y="3996247"/>
          <a:ext cx="335976" cy="3357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81ECF5-FD01-4142-A4F3-133EF8530B83}">
      <dsp:nvSpPr>
        <dsp:cNvPr id="0" name=""/>
        <dsp:cNvSpPr/>
      </dsp:nvSpPr>
      <dsp:spPr>
        <a:xfrm>
          <a:off x="4155881" y="3518089"/>
          <a:ext cx="335976" cy="33576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85D830-EC11-47E5-8CD4-AE4C2E6BB38C}">
      <dsp:nvSpPr>
        <dsp:cNvPr id="0" name=""/>
        <dsp:cNvSpPr/>
      </dsp:nvSpPr>
      <dsp:spPr>
        <a:xfrm>
          <a:off x="5274071" y="2475434"/>
          <a:ext cx="2403257" cy="247635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prompt attention</a:t>
          </a:r>
          <a:endParaRPr lang="en-GB" sz="1800" kern="1200" dirty="0"/>
        </a:p>
      </dsp:txBody>
      <dsp:txXfrm>
        <a:off x="5626020" y="2838088"/>
        <a:ext cx="1699359" cy="1751049"/>
      </dsp:txXfrm>
    </dsp:sp>
    <dsp:sp modelId="{7D00183E-A8E7-4577-A811-47E786C582FA}">
      <dsp:nvSpPr>
        <dsp:cNvPr id="0" name=""/>
        <dsp:cNvSpPr/>
      </dsp:nvSpPr>
      <dsp:spPr>
        <a:xfrm>
          <a:off x="7184798" y="2880752"/>
          <a:ext cx="335976" cy="33576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9321E8-D190-490E-B2CF-1A7F1513AA86}">
      <dsp:nvSpPr>
        <dsp:cNvPr id="0" name=""/>
        <dsp:cNvSpPr/>
      </dsp:nvSpPr>
      <dsp:spPr>
        <a:xfrm>
          <a:off x="1783418" y="2853696"/>
          <a:ext cx="2551484" cy="222916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Lack of adequate confidentiality </a:t>
          </a:r>
          <a:endParaRPr lang="en-GB" sz="1800" kern="1200" dirty="0"/>
        </a:p>
      </dsp:txBody>
      <dsp:txXfrm>
        <a:off x="2157074" y="3180150"/>
        <a:ext cx="1804172" cy="1576256"/>
      </dsp:txXfrm>
    </dsp:sp>
    <dsp:sp modelId="{3E25BDE1-E54C-4C4A-A709-8325B5F637BF}">
      <dsp:nvSpPr>
        <dsp:cNvPr id="0" name=""/>
        <dsp:cNvSpPr/>
      </dsp:nvSpPr>
      <dsp:spPr>
        <a:xfrm>
          <a:off x="4312328" y="4332636"/>
          <a:ext cx="335976" cy="3357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1C73E-D8A6-4C7D-8CB3-0E9088EAA02F}">
      <dsp:nvSpPr>
        <dsp:cNvPr id="0" name=""/>
        <dsp:cNvSpPr/>
      </dsp:nvSpPr>
      <dsp:spPr>
        <a:xfrm rot="2563237">
          <a:off x="3201914" y="4252100"/>
          <a:ext cx="913090" cy="53876"/>
        </a:xfrm>
        <a:custGeom>
          <a:avLst/>
          <a:gdLst/>
          <a:ahLst/>
          <a:cxnLst/>
          <a:rect l="0" t="0" r="0" b="0"/>
          <a:pathLst>
            <a:path>
              <a:moveTo>
                <a:pt x="0" y="26938"/>
              </a:moveTo>
              <a:lnTo>
                <a:pt x="913090" y="269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6342F1-6FC7-4245-B62C-2A1421DAACF1}">
      <dsp:nvSpPr>
        <dsp:cNvPr id="0" name=""/>
        <dsp:cNvSpPr/>
      </dsp:nvSpPr>
      <dsp:spPr>
        <a:xfrm>
          <a:off x="3323049" y="3001100"/>
          <a:ext cx="1016023" cy="53876"/>
        </a:xfrm>
        <a:custGeom>
          <a:avLst/>
          <a:gdLst/>
          <a:ahLst/>
          <a:cxnLst/>
          <a:rect l="0" t="0" r="0" b="0"/>
          <a:pathLst>
            <a:path>
              <a:moveTo>
                <a:pt x="0" y="26938"/>
              </a:moveTo>
              <a:lnTo>
                <a:pt x="1016023" y="269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75EE6-0836-4BFC-B5EC-FC80CA1B0F6C}">
      <dsp:nvSpPr>
        <dsp:cNvPr id="0" name=""/>
        <dsp:cNvSpPr/>
      </dsp:nvSpPr>
      <dsp:spPr>
        <a:xfrm rot="19021840">
          <a:off x="3208341" y="1760166"/>
          <a:ext cx="855135" cy="53876"/>
        </a:xfrm>
        <a:custGeom>
          <a:avLst/>
          <a:gdLst/>
          <a:ahLst/>
          <a:cxnLst/>
          <a:rect l="0" t="0" r="0" b="0"/>
          <a:pathLst>
            <a:path>
              <a:moveTo>
                <a:pt x="0" y="26938"/>
              </a:moveTo>
              <a:lnTo>
                <a:pt x="855135" y="269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45EE0-8B10-4205-B20D-003343896E73}">
      <dsp:nvSpPr>
        <dsp:cNvPr id="0" name=""/>
        <dsp:cNvSpPr/>
      </dsp:nvSpPr>
      <dsp:spPr>
        <a:xfrm>
          <a:off x="1090708" y="1607094"/>
          <a:ext cx="2912307" cy="291230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711BDE-5B44-48D8-9431-37A227FFCABB}">
      <dsp:nvSpPr>
        <dsp:cNvPr id="0" name=""/>
        <dsp:cNvSpPr/>
      </dsp:nvSpPr>
      <dsp:spPr>
        <a:xfrm>
          <a:off x="3665707" y="0"/>
          <a:ext cx="1901538" cy="17473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Poor patient-centered communication </a:t>
          </a:r>
          <a:endParaRPr lang="en-GB" sz="1500" kern="1200" dirty="0"/>
        </a:p>
      </dsp:txBody>
      <dsp:txXfrm>
        <a:off x="3944181" y="255898"/>
        <a:ext cx="1344590" cy="1235588"/>
      </dsp:txXfrm>
    </dsp:sp>
    <dsp:sp modelId="{24BEFEB4-092E-469D-B7DF-AC11E9563310}">
      <dsp:nvSpPr>
        <dsp:cNvPr id="0" name=""/>
        <dsp:cNvSpPr/>
      </dsp:nvSpPr>
      <dsp:spPr>
        <a:xfrm>
          <a:off x="4339073" y="2154346"/>
          <a:ext cx="1747384" cy="174738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Lack of patient educational resources</a:t>
          </a:r>
          <a:endParaRPr lang="en-GB" sz="1500" kern="1200" dirty="0"/>
        </a:p>
      </dsp:txBody>
      <dsp:txXfrm>
        <a:off x="4594971" y="2410244"/>
        <a:ext cx="1235588" cy="1235588"/>
      </dsp:txXfrm>
    </dsp:sp>
    <dsp:sp modelId="{AE203BCE-ED1C-4B40-A702-5D3D8CF2F494}">
      <dsp:nvSpPr>
        <dsp:cNvPr id="0" name=""/>
        <dsp:cNvSpPr/>
      </dsp:nvSpPr>
      <dsp:spPr>
        <a:xfrm>
          <a:off x="3762053" y="4307811"/>
          <a:ext cx="1747384" cy="174738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Lack of knowledge on diagnostic imaging and its related benefits </a:t>
          </a:r>
          <a:endParaRPr lang="en-GB" sz="1500" kern="1200" dirty="0"/>
        </a:p>
      </dsp:txBody>
      <dsp:txXfrm>
        <a:off x="4017951" y="4563709"/>
        <a:ext cx="1235588" cy="1235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9BB87-AE4C-4617-9708-E5AED07CEED3}">
      <dsp:nvSpPr>
        <dsp:cNvPr id="0" name=""/>
        <dsp:cNvSpPr/>
      </dsp:nvSpPr>
      <dsp:spPr>
        <a:xfrm>
          <a:off x="1918631" y="444219"/>
          <a:ext cx="5528066" cy="5528066"/>
        </a:xfrm>
        <a:prstGeom prst="pie">
          <a:avLst>
            <a:gd name="adj1" fmla="val 16200000"/>
            <a:gd name="adj2" fmla="val 18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Lack of coordination in diagnostic radiography workforce planning</a:t>
          </a:r>
          <a:endParaRPr lang="en-GB" sz="2200" kern="1200" dirty="0"/>
        </a:p>
      </dsp:txBody>
      <dsp:txXfrm>
        <a:off x="4924188" y="1464279"/>
        <a:ext cx="1875593" cy="1842688"/>
      </dsp:txXfrm>
    </dsp:sp>
    <dsp:sp modelId="{86C37C26-D664-4AA8-9353-FC2CF39AFBDF}">
      <dsp:nvSpPr>
        <dsp:cNvPr id="0" name=""/>
        <dsp:cNvSpPr/>
      </dsp:nvSpPr>
      <dsp:spPr>
        <a:xfrm>
          <a:off x="1633672" y="608745"/>
          <a:ext cx="5528066" cy="5528066"/>
        </a:xfrm>
        <a:prstGeom prst="pie">
          <a:avLst>
            <a:gd name="adj1" fmla="val 1800000"/>
            <a:gd name="adj2" fmla="val 900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Changing models of technology on patient care</a:t>
          </a:r>
          <a:endParaRPr lang="en-GB" sz="2200" kern="1200" dirty="0">
            <a:latin typeface="Times New Roman" panose="02020603050405020304" pitchFamily="18" charset="0"/>
            <a:cs typeface="Times New Roman" panose="02020603050405020304" pitchFamily="18" charset="0"/>
          </a:endParaRPr>
        </a:p>
      </dsp:txBody>
      <dsp:txXfrm>
        <a:off x="3147310" y="4096691"/>
        <a:ext cx="2500791" cy="1711068"/>
      </dsp:txXfrm>
    </dsp:sp>
    <dsp:sp modelId="{475BC6F7-C488-4DA4-9B7E-EC05D3E495F0}">
      <dsp:nvSpPr>
        <dsp:cNvPr id="0" name=""/>
        <dsp:cNvSpPr/>
      </dsp:nvSpPr>
      <dsp:spPr>
        <a:xfrm>
          <a:off x="1620156" y="903750"/>
          <a:ext cx="5736087" cy="5110973"/>
        </a:xfrm>
        <a:prstGeom prst="pie">
          <a:avLst>
            <a:gd name="adj1" fmla="val 9000000"/>
            <a:gd name="adj2" fmla="val 1620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Inequitable distribution of diagnostic radiographers</a:t>
          </a:r>
          <a:endParaRPr lang="en-GB" sz="2200" kern="1200" dirty="0"/>
        </a:p>
      </dsp:txBody>
      <dsp:txXfrm>
        <a:off x="2234737" y="1907691"/>
        <a:ext cx="1946172" cy="1703657"/>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C701E-860D-4EE8-8540-B630596B88DD}" type="datetimeFigureOut">
              <a:rPr lang="en-GB" smtClean="0"/>
              <a:t>24/03/2023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6DB26-2E39-48AD-AA17-6102C1CF10BA}" type="slidenum">
              <a:rPr lang="en-GB" smtClean="0"/>
              <a:t>‹#›</a:t>
            </a:fld>
            <a:endParaRPr lang="en-GB"/>
          </a:p>
        </p:txBody>
      </p:sp>
    </p:spTree>
    <p:extLst>
      <p:ext uri="{BB962C8B-B14F-4D97-AF65-F5344CB8AC3E}">
        <p14:creationId xmlns:p14="http://schemas.microsoft.com/office/powerpoint/2010/main" val="359930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9B89-4911-9518-B744-2FB4C97564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E22CE1-94BF-46F5-0C7A-FCB97A22B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DB71A5-BC61-FF41-1FD7-CF805E9EF6BA}"/>
              </a:ext>
            </a:extLst>
          </p:cNvPr>
          <p:cNvSpPr>
            <a:spLocks noGrp="1"/>
          </p:cNvSpPr>
          <p:nvPr>
            <p:ph type="dt" sz="half" idx="10"/>
          </p:nvPr>
        </p:nvSpPr>
        <p:spPr/>
        <p:txBody>
          <a:bodyPr/>
          <a:lstStyle/>
          <a:p>
            <a:fld id="{9CB1C465-36F3-4535-A9AC-E856B1FE750F}" type="datetime1">
              <a:rPr lang="en-GB" smtClean="0"/>
              <a:t>24/03/2023</a:t>
            </a:fld>
            <a:endParaRPr lang="en-GB"/>
          </a:p>
        </p:txBody>
      </p:sp>
      <p:sp>
        <p:nvSpPr>
          <p:cNvPr id="5" name="Footer Placeholder 4">
            <a:extLst>
              <a:ext uri="{FF2B5EF4-FFF2-40B4-BE49-F238E27FC236}">
                <a16:creationId xmlns:a16="http://schemas.microsoft.com/office/drawing/2014/main" id="{102136E3-695F-708D-02EA-43C05BB03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3C68FD-38AE-AD91-0A71-99EE92D47CEB}"/>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284683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02CE-A4EA-ED46-0AF0-A22FDDBDCC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E0AAB9-3B7B-8DF7-688E-A29AB1FED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C25DC2-600F-886B-E442-6F737DE7A406}"/>
              </a:ext>
            </a:extLst>
          </p:cNvPr>
          <p:cNvSpPr>
            <a:spLocks noGrp="1"/>
          </p:cNvSpPr>
          <p:nvPr>
            <p:ph type="dt" sz="half" idx="10"/>
          </p:nvPr>
        </p:nvSpPr>
        <p:spPr/>
        <p:txBody>
          <a:bodyPr/>
          <a:lstStyle/>
          <a:p>
            <a:fld id="{44FDFA76-843A-4F76-957C-4FF2D0450656}" type="datetime1">
              <a:rPr lang="en-GB" smtClean="0"/>
              <a:t>24/03/2023</a:t>
            </a:fld>
            <a:endParaRPr lang="en-GB"/>
          </a:p>
        </p:txBody>
      </p:sp>
      <p:sp>
        <p:nvSpPr>
          <p:cNvPr id="5" name="Footer Placeholder 4">
            <a:extLst>
              <a:ext uri="{FF2B5EF4-FFF2-40B4-BE49-F238E27FC236}">
                <a16:creationId xmlns:a16="http://schemas.microsoft.com/office/drawing/2014/main" id="{FC55E032-48A4-E97D-7BCE-0BFC60AF62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4CC1F-2CD8-0FE1-2DA5-48574D9BEE71}"/>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14162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00516-B25A-8A65-70B3-72F8F8E2DF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EF3E1-A355-3B91-2DCC-464116439E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0D5DB-4395-891F-81D5-033F99058F1A}"/>
              </a:ext>
            </a:extLst>
          </p:cNvPr>
          <p:cNvSpPr>
            <a:spLocks noGrp="1"/>
          </p:cNvSpPr>
          <p:nvPr>
            <p:ph type="dt" sz="half" idx="10"/>
          </p:nvPr>
        </p:nvSpPr>
        <p:spPr/>
        <p:txBody>
          <a:bodyPr/>
          <a:lstStyle/>
          <a:p>
            <a:fld id="{54B7F9D2-4E16-4BFB-B55E-7F9635A31052}" type="datetime1">
              <a:rPr lang="en-GB" smtClean="0"/>
              <a:t>24/03/2023</a:t>
            </a:fld>
            <a:endParaRPr lang="en-GB"/>
          </a:p>
        </p:txBody>
      </p:sp>
      <p:sp>
        <p:nvSpPr>
          <p:cNvPr id="5" name="Footer Placeholder 4">
            <a:extLst>
              <a:ext uri="{FF2B5EF4-FFF2-40B4-BE49-F238E27FC236}">
                <a16:creationId xmlns:a16="http://schemas.microsoft.com/office/drawing/2014/main" id="{A296766B-6B43-4E8A-3ADC-A7E8E2DD2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DCAC41-9D56-6D1D-7F64-F516C7B11365}"/>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342951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7039-9726-D3BF-931F-0CF6E066D1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4D88CC-FD43-4494-D7F7-1BB7B3AD2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A37399-4E8A-431C-9CF0-A857BE8571B1}"/>
              </a:ext>
            </a:extLst>
          </p:cNvPr>
          <p:cNvSpPr>
            <a:spLocks noGrp="1"/>
          </p:cNvSpPr>
          <p:nvPr>
            <p:ph type="dt" sz="half" idx="10"/>
          </p:nvPr>
        </p:nvSpPr>
        <p:spPr/>
        <p:txBody>
          <a:bodyPr/>
          <a:lstStyle/>
          <a:p>
            <a:fld id="{A88F89B3-72A4-462D-8E93-78C69C6E5C1D}" type="datetime1">
              <a:rPr lang="en-GB" smtClean="0"/>
              <a:t>24/03/2023</a:t>
            </a:fld>
            <a:endParaRPr lang="en-GB"/>
          </a:p>
        </p:txBody>
      </p:sp>
      <p:sp>
        <p:nvSpPr>
          <p:cNvPr id="5" name="Footer Placeholder 4">
            <a:extLst>
              <a:ext uri="{FF2B5EF4-FFF2-40B4-BE49-F238E27FC236}">
                <a16:creationId xmlns:a16="http://schemas.microsoft.com/office/drawing/2014/main" id="{A6267ABB-2A98-BFF7-A089-F160AA178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CF863-EDFF-B763-A757-E197560F309E}"/>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149788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14E-9FDE-97D1-2585-943DF3C46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477E82-5E7E-D992-2C1D-D56E332BF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F4158-F851-D096-8ABA-1D244E560C6A}"/>
              </a:ext>
            </a:extLst>
          </p:cNvPr>
          <p:cNvSpPr>
            <a:spLocks noGrp="1"/>
          </p:cNvSpPr>
          <p:nvPr>
            <p:ph type="dt" sz="half" idx="10"/>
          </p:nvPr>
        </p:nvSpPr>
        <p:spPr/>
        <p:txBody>
          <a:bodyPr/>
          <a:lstStyle/>
          <a:p>
            <a:fld id="{7949F0BA-D094-4B99-892B-60EEB1FEEB61}" type="datetime1">
              <a:rPr lang="en-GB" smtClean="0"/>
              <a:t>24/03/2023</a:t>
            </a:fld>
            <a:endParaRPr lang="en-GB"/>
          </a:p>
        </p:txBody>
      </p:sp>
      <p:sp>
        <p:nvSpPr>
          <p:cNvPr id="5" name="Footer Placeholder 4">
            <a:extLst>
              <a:ext uri="{FF2B5EF4-FFF2-40B4-BE49-F238E27FC236}">
                <a16:creationId xmlns:a16="http://schemas.microsoft.com/office/drawing/2014/main" id="{51CB9C22-4BCD-E513-3C74-C0DA2B8C8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97AC7-2B36-6985-A5AE-9E8551E3931B}"/>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2792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109E-25D5-834D-B894-F035ADAF8A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ECC8F3-094E-FA2C-A645-C67EAC664B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1A6B95-CD91-201E-323A-16CAA08BD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9B1E22-8DA9-615D-9A5D-6C1595A1320C}"/>
              </a:ext>
            </a:extLst>
          </p:cNvPr>
          <p:cNvSpPr>
            <a:spLocks noGrp="1"/>
          </p:cNvSpPr>
          <p:nvPr>
            <p:ph type="dt" sz="half" idx="10"/>
          </p:nvPr>
        </p:nvSpPr>
        <p:spPr/>
        <p:txBody>
          <a:bodyPr/>
          <a:lstStyle/>
          <a:p>
            <a:fld id="{16811ECD-D5AC-435D-B50C-04AB42C9D4B0}" type="datetime1">
              <a:rPr lang="en-GB" smtClean="0"/>
              <a:t>24/03/2023</a:t>
            </a:fld>
            <a:endParaRPr lang="en-GB"/>
          </a:p>
        </p:txBody>
      </p:sp>
      <p:sp>
        <p:nvSpPr>
          <p:cNvPr id="6" name="Footer Placeholder 5">
            <a:extLst>
              <a:ext uri="{FF2B5EF4-FFF2-40B4-BE49-F238E27FC236}">
                <a16:creationId xmlns:a16="http://schemas.microsoft.com/office/drawing/2014/main" id="{6BB8CC1D-E5E3-F764-714D-901A7B9DE7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75494-9E61-EA49-076C-93DE581E7B3D}"/>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428653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270A-42ED-B83D-69CF-451E724437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2D8DCA-9E80-8C47-CEF3-BBD1821A1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648B8-5A46-7E88-7989-E9941F443B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42D4CA-8BA1-0302-16E9-8320C8B5F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801607-56D4-CA7B-42BA-0961C1A21C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5515A3-273B-BE1C-3BFA-B6FEDD1EEA9C}"/>
              </a:ext>
            </a:extLst>
          </p:cNvPr>
          <p:cNvSpPr>
            <a:spLocks noGrp="1"/>
          </p:cNvSpPr>
          <p:nvPr>
            <p:ph type="dt" sz="half" idx="10"/>
          </p:nvPr>
        </p:nvSpPr>
        <p:spPr/>
        <p:txBody>
          <a:bodyPr/>
          <a:lstStyle/>
          <a:p>
            <a:fld id="{F28DEA96-EBE4-4F69-85D3-17E1066CC817}" type="datetime1">
              <a:rPr lang="en-GB" smtClean="0"/>
              <a:t>24/03/2023</a:t>
            </a:fld>
            <a:endParaRPr lang="en-GB"/>
          </a:p>
        </p:txBody>
      </p:sp>
      <p:sp>
        <p:nvSpPr>
          <p:cNvPr id="8" name="Footer Placeholder 7">
            <a:extLst>
              <a:ext uri="{FF2B5EF4-FFF2-40B4-BE49-F238E27FC236}">
                <a16:creationId xmlns:a16="http://schemas.microsoft.com/office/drawing/2014/main" id="{387FAA8A-A193-7A16-35BB-8C38030459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D59FC5-36C6-6A38-710A-29872C6A1CC3}"/>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39405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2921-2DD1-9C98-B977-03FE19AD05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F3B8B3-94B4-E017-D3C1-5561C0FC307C}"/>
              </a:ext>
            </a:extLst>
          </p:cNvPr>
          <p:cNvSpPr>
            <a:spLocks noGrp="1"/>
          </p:cNvSpPr>
          <p:nvPr>
            <p:ph type="dt" sz="half" idx="10"/>
          </p:nvPr>
        </p:nvSpPr>
        <p:spPr/>
        <p:txBody>
          <a:bodyPr/>
          <a:lstStyle/>
          <a:p>
            <a:fld id="{15B7E5F3-69F0-42A6-934D-59AC232689D6}" type="datetime1">
              <a:rPr lang="en-GB" smtClean="0"/>
              <a:t>24/03/2023</a:t>
            </a:fld>
            <a:endParaRPr lang="en-GB"/>
          </a:p>
        </p:txBody>
      </p:sp>
      <p:sp>
        <p:nvSpPr>
          <p:cNvPr id="4" name="Footer Placeholder 3">
            <a:extLst>
              <a:ext uri="{FF2B5EF4-FFF2-40B4-BE49-F238E27FC236}">
                <a16:creationId xmlns:a16="http://schemas.microsoft.com/office/drawing/2014/main" id="{3C489368-689E-6341-854A-FA1E5F4070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875E88-D3DC-72C8-8354-8A9D058400C2}"/>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247425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2F445-3B08-97F8-4FED-FAADEEB3EDF2}"/>
              </a:ext>
            </a:extLst>
          </p:cNvPr>
          <p:cNvSpPr>
            <a:spLocks noGrp="1"/>
          </p:cNvSpPr>
          <p:nvPr>
            <p:ph type="dt" sz="half" idx="10"/>
          </p:nvPr>
        </p:nvSpPr>
        <p:spPr/>
        <p:txBody>
          <a:bodyPr/>
          <a:lstStyle/>
          <a:p>
            <a:fld id="{64025E57-2AD1-417A-8B0E-4C28DB21A658}" type="datetime1">
              <a:rPr lang="en-GB" smtClean="0"/>
              <a:t>24/03/2023</a:t>
            </a:fld>
            <a:endParaRPr lang="en-GB"/>
          </a:p>
        </p:txBody>
      </p:sp>
      <p:sp>
        <p:nvSpPr>
          <p:cNvPr id="3" name="Footer Placeholder 2">
            <a:extLst>
              <a:ext uri="{FF2B5EF4-FFF2-40B4-BE49-F238E27FC236}">
                <a16:creationId xmlns:a16="http://schemas.microsoft.com/office/drawing/2014/main" id="{F853A5AF-47D5-E186-A462-B544531BAE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CB62B4-3F0D-D78D-7364-BD45438BF904}"/>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188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2C8-BAD5-B035-7C32-3B37461AA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E7F0A8-8877-802F-EE23-056D18298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1AEFAB-D3B8-A8CB-95EF-4AAD0FE84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BDC74-6C29-C85A-EF84-A9C809E3146A}"/>
              </a:ext>
            </a:extLst>
          </p:cNvPr>
          <p:cNvSpPr>
            <a:spLocks noGrp="1"/>
          </p:cNvSpPr>
          <p:nvPr>
            <p:ph type="dt" sz="half" idx="10"/>
          </p:nvPr>
        </p:nvSpPr>
        <p:spPr/>
        <p:txBody>
          <a:bodyPr/>
          <a:lstStyle/>
          <a:p>
            <a:fld id="{F787F829-9559-4500-8376-AA6E4F163475}" type="datetime1">
              <a:rPr lang="en-GB" smtClean="0"/>
              <a:t>24/03/2023</a:t>
            </a:fld>
            <a:endParaRPr lang="en-GB"/>
          </a:p>
        </p:txBody>
      </p:sp>
      <p:sp>
        <p:nvSpPr>
          <p:cNvPr id="6" name="Footer Placeholder 5">
            <a:extLst>
              <a:ext uri="{FF2B5EF4-FFF2-40B4-BE49-F238E27FC236}">
                <a16:creationId xmlns:a16="http://schemas.microsoft.com/office/drawing/2014/main" id="{FCA78493-3683-BBED-16B3-0EFB19A7F6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536C3C-6CE6-1B74-AE35-DAB70DD8F20C}"/>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331045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4C92-5A30-C35D-75B8-6A3B1BC5B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D88637-04F7-0E04-D46D-CC94B89C3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A35DA3-E196-2609-5E5F-F8A3EC4DF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83583-24B3-E83C-7F29-A8EB6F5F98B3}"/>
              </a:ext>
            </a:extLst>
          </p:cNvPr>
          <p:cNvSpPr>
            <a:spLocks noGrp="1"/>
          </p:cNvSpPr>
          <p:nvPr>
            <p:ph type="dt" sz="half" idx="10"/>
          </p:nvPr>
        </p:nvSpPr>
        <p:spPr/>
        <p:txBody>
          <a:bodyPr/>
          <a:lstStyle/>
          <a:p>
            <a:fld id="{69EF06D0-4D01-4881-A4A0-E73AA8D4111E}" type="datetime1">
              <a:rPr lang="en-GB" smtClean="0"/>
              <a:t>24/03/2023</a:t>
            </a:fld>
            <a:endParaRPr lang="en-GB"/>
          </a:p>
        </p:txBody>
      </p:sp>
      <p:sp>
        <p:nvSpPr>
          <p:cNvPr id="6" name="Footer Placeholder 5">
            <a:extLst>
              <a:ext uri="{FF2B5EF4-FFF2-40B4-BE49-F238E27FC236}">
                <a16:creationId xmlns:a16="http://schemas.microsoft.com/office/drawing/2014/main" id="{E39DAC7A-DE55-8275-5E07-5992EB373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C0A990-BD59-345E-3AAB-DBAF59283860}"/>
              </a:ext>
            </a:extLst>
          </p:cNvPr>
          <p:cNvSpPr>
            <a:spLocks noGrp="1"/>
          </p:cNvSpPr>
          <p:nvPr>
            <p:ph type="sldNum" sz="quarter" idx="12"/>
          </p:nvPr>
        </p:nvSpPr>
        <p:spPr/>
        <p:txBody>
          <a:bodyPr/>
          <a:lstStyle/>
          <a:p>
            <a:fld id="{101476C6-4801-4CFD-8CD6-69F69910ABA1}" type="slidenum">
              <a:rPr lang="en-GB" smtClean="0"/>
              <a:t>‹#›</a:t>
            </a:fld>
            <a:endParaRPr lang="en-GB"/>
          </a:p>
        </p:txBody>
      </p:sp>
    </p:spTree>
    <p:extLst>
      <p:ext uri="{BB962C8B-B14F-4D97-AF65-F5344CB8AC3E}">
        <p14:creationId xmlns:p14="http://schemas.microsoft.com/office/powerpoint/2010/main" val="149155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D1AD1-A9B4-935F-9662-B46CA74B4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BC65B-DE06-B32B-42C6-DAB5EFF87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9545C-F4F2-6935-A603-D33BD66FC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37578-D9E6-4E35-B062-6350C7A6111B}" type="datetime1">
              <a:rPr lang="en-GB" smtClean="0"/>
              <a:t>24/03/2023</a:t>
            </a:fld>
            <a:endParaRPr lang="en-GB"/>
          </a:p>
        </p:txBody>
      </p:sp>
      <p:sp>
        <p:nvSpPr>
          <p:cNvPr id="5" name="Footer Placeholder 4">
            <a:extLst>
              <a:ext uri="{FF2B5EF4-FFF2-40B4-BE49-F238E27FC236}">
                <a16:creationId xmlns:a16="http://schemas.microsoft.com/office/drawing/2014/main" id="{CC3549A9-0099-4834-5BB5-D03E5516E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519541-F34D-EC10-A8FA-D619EF63E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476C6-4801-4CFD-8CD6-69F69910ABA1}" type="slidenum">
              <a:rPr lang="en-GB" smtClean="0"/>
              <a:t>‹#›</a:t>
            </a:fld>
            <a:endParaRPr lang="en-GB"/>
          </a:p>
        </p:txBody>
      </p:sp>
    </p:spTree>
    <p:extLst>
      <p:ext uri="{BB962C8B-B14F-4D97-AF65-F5344CB8AC3E}">
        <p14:creationId xmlns:p14="http://schemas.microsoft.com/office/powerpoint/2010/main" val="339707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atahelpdesk.worldbank.org/knowledgebase/articles/906519-world-bank-country-and-lending-group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44B8-3ADE-6562-2849-8AC3082240EE}"/>
              </a:ext>
            </a:extLst>
          </p:cNvPr>
          <p:cNvSpPr>
            <a:spLocks noGrp="1"/>
          </p:cNvSpPr>
          <p:nvPr>
            <p:ph type="ctrTitle"/>
          </p:nvPr>
        </p:nvSpPr>
        <p:spPr>
          <a:xfrm>
            <a:off x="1137920" y="1122363"/>
            <a:ext cx="9784917" cy="3533751"/>
          </a:xfrm>
        </p:spPr>
        <p:txBody>
          <a:bodyPr>
            <a:normAutofit fontScale="90000"/>
          </a:bodyPr>
          <a:lstStyle/>
          <a:p>
            <a:r>
              <a:rPr lang="en-GB" sz="5400" dirty="0">
                <a:effectLst/>
                <a:latin typeface="Times New Roman" panose="02020603050405020304" pitchFamily="18" charset="0"/>
                <a:ea typeface="Calibri" panose="020F0502020204030204" pitchFamily="34" charset="0"/>
                <a:cs typeface="Times New Roman" panose="02020603050405020304" pitchFamily="18" charset="0"/>
              </a:rPr>
              <a:t>Achieving person-centred diagnostic imaging services in low-and middle-income countries: barriers and strategies</a:t>
            </a:r>
            <a:br>
              <a:rPr lang="en-GB" sz="38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sz="3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0E0BE09-B1C8-2534-6060-6370B2CF8872}"/>
              </a:ext>
            </a:extLst>
          </p:cNvPr>
          <p:cNvSpPr>
            <a:spLocks noGrp="1"/>
          </p:cNvSpPr>
          <p:nvPr>
            <p:ph type="subTitle" idx="1"/>
          </p:nvPr>
        </p:nvSpPr>
        <p:spPr>
          <a:xfrm>
            <a:off x="762000" y="5169193"/>
            <a:ext cx="10536756" cy="2065361"/>
          </a:xfrm>
        </p:spPr>
        <p:txBody>
          <a:bodyPr>
            <a:normAutofit/>
          </a:bodyPr>
          <a:lstStyle/>
          <a:p>
            <a:pPr marL="0" marR="0">
              <a:spcBef>
                <a:spcPts val="0"/>
              </a:spcBef>
              <a:spcAft>
                <a:spcPts val="800"/>
              </a:spcAft>
            </a:pPr>
            <a:r>
              <a:rPr lang="en-GB" sz="1700" dirty="0">
                <a:effectLst/>
                <a:latin typeface="Times New Roman" panose="02020603050405020304" pitchFamily="18" charset="0"/>
                <a:ea typeface="Calibri" panose="020F0502020204030204" pitchFamily="34" charset="0"/>
                <a:cs typeface="Times New Roman" panose="02020603050405020304" pitchFamily="18" charset="0"/>
              </a:rPr>
              <a:t>Alberta Naa Afia Adjei</a:t>
            </a:r>
            <a:r>
              <a:rPr lang="en-GB"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700" dirty="0">
                <a:effectLst/>
                <a:latin typeface="Times New Roman" panose="02020603050405020304" pitchFamily="18" charset="0"/>
                <a:ea typeface="Calibri" panose="020F0502020204030204" pitchFamily="34" charset="0"/>
                <a:cs typeface="Times New Roman" panose="02020603050405020304" pitchFamily="18" charset="0"/>
              </a:rPr>
              <a:t>, Andrew Donkor</a:t>
            </a:r>
            <a:r>
              <a:rPr lang="en-GB" sz="1700"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GB" sz="1700" dirty="0">
                <a:effectLst/>
                <a:latin typeface="Times New Roman" panose="02020603050405020304" pitchFamily="18" charset="0"/>
                <a:ea typeface="Calibri" panose="020F0502020204030204" pitchFamily="34" charset="0"/>
                <a:cs typeface="Times New Roman" panose="02020603050405020304" pitchFamily="18" charset="0"/>
              </a:rPr>
              <a:t>, Yaw Amo Wiafe</a:t>
            </a:r>
            <a:r>
              <a:rPr lang="en-GB" sz="1700" baseline="30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AU" sz="1700" dirty="0">
                <a:effectLst/>
                <a:latin typeface="Times New Roman" panose="02020603050405020304" pitchFamily="18" charset="0"/>
                <a:ea typeface="Calibri" panose="020F0502020204030204" pitchFamily="34" charset="0"/>
                <a:cs typeface="Times New Roman" panose="02020603050405020304" pitchFamily="18" charset="0"/>
              </a:rPr>
              <a:t>Department of Medical Diagnostics, Faculty of Allied Health Sciences, Kwame Nkrumah University of Science and Technology, Kumasi, Ghana</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AU" sz="1700" dirty="0">
                <a:effectLst/>
                <a:latin typeface="Times New Roman" panose="02020603050405020304" pitchFamily="18" charset="0"/>
                <a:ea typeface="Calibri" panose="020F0502020204030204" pitchFamily="34" charset="0"/>
                <a:cs typeface="Times New Roman" panose="02020603050405020304" pitchFamily="18" charset="0"/>
              </a:rPr>
              <a:t>IMPACCT, Faculty of Health, University of Technology Sydney, Australia</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700" dirty="0"/>
          </a:p>
        </p:txBody>
      </p:sp>
      <p:sp>
        <p:nvSpPr>
          <p:cNvPr id="6" name="Slide Number Placeholder 5">
            <a:extLst>
              <a:ext uri="{FF2B5EF4-FFF2-40B4-BE49-F238E27FC236}">
                <a16:creationId xmlns:a16="http://schemas.microsoft.com/office/drawing/2014/main" id="{C95E3138-783D-135E-FB3A-939B1B7396C2}"/>
              </a:ext>
            </a:extLst>
          </p:cNvPr>
          <p:cNvSpPr>
            <a:spLocks noGrp="1"/>
          </p:cNvSpPr>
          <p:nvPr>
            <p:ph type="sldNum" sz="quarter" idx="12"/>
          </p:nvPr>
        </p:nvSpPr>
        <p:spPr>
          <a:xfrm>
            <a:off x="10853928" y="6356350"/>
            <a:ext cx="1188720" cy="365125"/>
          </a:xfrm>
        </p:spPr>
        <p:txBody>
          <a:bodyPr>
            <a:normAutofit fontScale="92500" lnSpcReduction="10000"/>
          </a:bodyPr>
          <a:lstStyle/>
          <a:p>
            <a:pPr algn="ctr">
              <a:spcAft>
                <a:spcPts val="600"/>
              </a:spcAft>
            </a:pPr>
            <a:fld id="{101476C6-4801-4CFD-8CD6-69F69910ABA1}" type="slidenum">
              <a:rPr lang="en-GB" sz="2000" smtClean="0">
                <a:solidFill>
                  <a:schemeClr val="tx1">
                    <a:lumMod val="75000"/>
                    <a:lumOff val="25000"/>
                  </a:schemeClr>
                </a:solidFill>
              </a:rPr>
              <a:pPr algn="ctr">
                <a:spcAft>
                  <a:spcPts val="600"/>
                </a:spcAft>
              </a:pPr>
              <a:t>1</a:t>
            </a:fld>
            <a:endParaRPr lang="en-GB" sz="2000" dirty="0">
              <a:solidFill>
                <a:schemeClr val="tx1">
                  <a:lumMod val="75000"/>
                  <a:lumOff val="25000"/>
                </a:schemeClr>
              </a:solidFill>
            </a:endParaRPr>
          </a:p>
        </p:txBody>
      </p:sp>
      <p:sp>
        <p:nvSpPr>
          <p:cNvPr id="7" name="Rectangle 6">
            <a:extLst>
              <a:ext uri="{FF2B5EF4-FFF2-40B4-BE49-F238E27FC236}">
                <a16:creationId xmlns:a16="http://schemas.microsoft.com/office/drawing/2014/main" id="{4CC42F62-AF97-83B0-06B0-2C781E70B169}"/>
              </a:ext>
            </a:extLst>
          </p:cNvPr>
          <p:cNvSpPr/>
          <p:nvPr/>
        </p:nvSpPr>
        <p:spPr>
          <a:xfrm>
            <a:off x="3403092" y="4889794"/>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335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574D-4951-096F-C072-C966A99C204E}"/>
              </a:ext>
            </a:extLst>
          </p:cNvPr>
          <p:cNvSpPr>
            <a:spLocks noGrp="1"/>
          </p:cNvSpPr>
          <p:nvPr>
            <p:ph type="title"/>
          </p:nvPr>
        </p:nvSpPr>
        <p:spPr>
          <a:xfrm>
            <a:off x="838200" y="365125"/>
            <a:ext cx="5393361" cy="1325563"/>
          </a:xfrm>
        </p:spPr>
        <p:txBody>
          <a:bodyPr>
            <a:normAutofit/>
          </a:bodyPr>
          <a:lstStyle/>
          <a:p>
            <a:r>
              <a:rPr lang="en-AU" dirty="0">
                <a:solidFill>
                  <a:schemeClr val="accent1"/>
                </a:solidFill>
                <a:latin typeface="Aharoni" panose="02010803020104030203" pitchFamily="2" charset="-79"/>
                <a:ea typeface="Calibri" panose="020F0502020204030204" pitchFamily="34" charset="0"/>
                <a:cs typeface="Aharoni" panose="02010803020104030203" pitchFamily="2" charset="-79"/>
              </a:rPr>
              <a:t>R</a:t>
            </a:r>
            <a:r>
              <a:rPr lang="en-AU"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t>esponsiveness</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DDCDCDBA-CD28-FE5B-A3FB-66A7890A3284}"/>
              </a:ext>
            </a:extLst>
          </p:cNvPr>
          <p:cNvSpPr>
            <a:spLocks noGrp="1"/>
          </p:cNvSpPr>
          <p:nvPr>
            <p:ph idx="1"/>
          </p:nvPr>
        </p:nvSpPr>
        <p:spPr>
          <a:xfrm>
            <a:off x="445008" y="2005012"/>
            <a:ext cx="6802120" cy="4351338"/>
          </a:xfrm>
        </p:spPr>
        <p:txBody>
          <a:bodyPr>
            <a:normAutofit/>
          </a:bodyPr>
          <a:lstStyle/>
          <a:p>
            <a:r>
              <a:rPr lang="en-US" dirty="0">
                <a:latin typeface="Times New Roman" panose="02020603050405020304" pitchFamily="18" charset="0"/>
                <a:cs typeface="Times New Roman" panose="02020603050405020304" pitchFamily="18" charset="0"/>
              </a:rPr>
              <a:t>Responsiveness involves the experience of patients’ interactions with their health systems, which confirms or disconfirms their initial expectations (</a:t>
            </a:r>
            <a:r>
              <a:rPr lang="en-US" dirty="0" err="1">
                <a:latin typeface="Times New Roman" panose="02020603050405020304" pitchFamily="18" charset="0"/>
                <a:cs typeface="Times New Roman" panose="02020603050405020304" pitchFamily="18" charset="0"/>
              </a:rPr>
              <a:t>Mirzoev</a:t>
            </a:r>
            <a:r>
              <a:rPr lang="en-US" dirty="0">
                <a:latin typeface="Times New Roman" panose="02020603050405020304" pitchFamily="18" charset="0"/>
                <a:cs typeface="Times New Roman" panose="02020603050405020304" pitchFamily="18" charset="0"/>
              </a:rPr>
              <a:t> &amp; Kane, 2017). </a:t>
            </a:r>
          </a:p>
          <a:p>
            <a:r>
              <a:rPr lang="en-US" dirty="0">
                <a:latin typeface="Times New Roman" panose="02020603050405020304" pitchFamily="18" charset="0"/>
                <a:cs typeface="Times New Roman" panose="02020603050405020304" pitchFamily="18" charset="0"/>
              </a:rPr>
              <a:t>It is a key outcome on which health systems, including diagnostic imaging services, are judged.</a:t>
            </a:r>
          </a:p>
          <a:p>
            <a:pPr marL="0" indent="0">
              <a:buNone/>
            </a:pP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B1DB3BBD-CADA-A655-76AC-E5F8E5386AB5}"/>
              </a:ext>
            </a:extLst>
          </p:cNvPr>
          <p:cNvSpPr>
            <a:spLocks noGrp="1"/>
          </p:cNvSpPr>
          <p:nvPr>
            <p:ph type="sldNum" sz="quarter" idx="12"/>
          </p:nvPr>
        </p:nvSpPr>
        <p:spPr>
          <a:xfrm>
            <a:off x="10030244" y="6356350"/>
            <a:ext cx="1323555" cy="365125"/>
          </a:xfrm>
        </p:spPr>
        <p:txBody>
          <a:bodyPr>
            <a:normAutofit fontScale="92500" lnSpcReduction="10000"/>
          </a:bodyPr>
          <a:lstStyle/>
          <a:p>
            <a:pPr>
              <a:spcAft>
                <a:spcPts val="600"/>
              </a:spcAft>
            </a:pPr>
            <a:fld id="{101476C6-4801-4CFD-8CD6-69F69910ABA1}" type="slidenum">
              <a:rPr lang="en-GB" sz="2000" smtClean="0"/>
              <a:pPr>
                <a:spcAft>
                  <a:spcPts val="600"/>
                </a:spcAft>
              </a:pPr>
              <a:t>10</a:t>
            </a:fld>
            <a:endParaRPr lang="en-GB" dirty="0"/>
          </a:p>
        </p:txBody>
      </p:sp>
      <p:pic>
        <p:nvPicPr>
          <p:cNvPr id="2050" name="Picture 2" descr="Response Time Measurement - TFTCentral">
            <a:extLst>
              <a:ext uri="{FF2B5EF4-FFF2-40B4-BE49-F238E27FC236}">
                <a16:creationId xmlns:a16="http://schemas.microsoft.com/office/drawing/2014/main" id="{6B9C08B0-2AD1-6DE1-CEBE-4546E7F88A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522796">
            <a:off x="7866864" y="2422357"/>
            <a:ext cx="3781051" cy="201328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3ECBB74-3762-359E-E18F-767584C9098A}"/>
              </a:ext>
            </a:extLst>
          </p:cNvPr>
          <p:cNvSpPr/>
          <p:nvPr/>
        </p:nvSpPr>
        <p:spPr>
          <a:xfrm>
            <a:off x="710184" y="1396786"/>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814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A66B-658A-7EC1-DDD9-72E23E29B2F6}"/>
              </a:ext>
            </a:extLst>
          </p:cNvPr>
          <p:cNvSpPr>
            <a:spLocks noGrp="1"/>
          </p:cNvSpPr>
          <p:nvPr>
            <p:ph type="title"/>
          </p:nvPr>
        </p:nvSpPr>
        <p:spPr>
          <a:xfrm>
            <a:off x="2459736" y="-411479"/>
            <a:ext cx="7901379" cy="1947672"/>
          </a:xfrm>
        </p:spPr>
        <p:txBody>
          <a:bodyPr>
            <a:normAutofit/>
          </a:bodyPr>
          <a:lstStyle/>
          <a:p>
            <a:r>
              <a:rPr lang="en-US" dirty="0">
                <a:solidFill>
                  <a:schemeClr val="accent1"/>
                </a:solidFill>
                <a:latin typeface="Aharoni" panose="02010803020104030203" pitchFamily="2" charset="-79"/>
                <a:cs typeface="Aharoni" panose="02010803020104030203" pitchFamily="2" charset="-79"/>
              </a:rPr>
              <a:t>Barriers to responsiveness</a:t>
            </a:r>
            <a:endParaRPr lang="en-GB" dirty="0">
              <a:solidFill>
                <a:schemeClr val="accent1"/>
              </a:solidFill>
              <a:latin typeface="Aharoni" panose="02010803020104030203" pitchFamily="2" charset="-79"/>
              <a:cs typeface="Aharoni" panose="02010803020104030203" pitchFamily="2" charset="-79"/>
            </a:endParaRPr>
          </a:p>
        </p:txBody>
      </p:sp>
      <p:graphicFrame>
        <p:nvGraphicFramePr>
          <p:cNvPr id="6" name="Content Placeholder 5">
            <a:extLst>
              <a:ext uri="{FF2B5EF4-FFF2-40B4-BE49-F238E27FC236}">
                <a16:creationId xmlns:a16="http://schemas.microsoft.com/office/drawing/2014/main" id="{95164A2C-FFA8-4FFD-DF11-BD624500AE78}"/>
              </a:ext>
            </a:extLst>
          </p:cNvPr>
          <p:cNvGraphicFramePr>
            <a:graphicFrameLocks noGrp="1"/>
          </p:cNvGraphicFramePr>
          <p:nvPr>
            <p:ph idx="1"/>
            <p:extLst>
              <p:ext uri="{D42A27DB-BD31-4B8C-83A1-F6EECF244321}">
                <p14:modId xmlns:p14="http://schemas.microsoft.com/office/powerpoint/2010/main" val="3878110626"/>
              </p:ext>
            </p:extLst>
          </p:nvPr>
        </p:nvGraphicFramePr>
        <p:xfrm>
          <a:off x="1585601" y="1536193"/>
          <a:ext cx="10519611" cy="621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7890D0D-830A-9510-3D3C-6E80C1FE4ED9}"/>
              </a:ext>
            </a:extLst>
          </p:cNvPr>
          <p:cNvSpPr>
            <a:spLocks noGrp="1"/>
          </p:cNvSpPr>
          <p:nvPr>
            <p:ph type="sldNum" sz="quarter" idx="12"/>
          </p:nvPr>
        </p:nvSpPr>
        <p:spPr/>
        <p:txBody>
          <a:bodyPr/>
          <a:lstStyle/>
          <a:p>
            <a:fld id="{101476C6-4801-4CFD-8CD6-69F69910ABA1}" type="slidenum">
              <a:rPr lang="en-GB" sz="2000" smtClean="0"/>
              <a:t>11</a:t>
            </a:fld>
            <a:endParaRPr lang="en-GB" dirty="0"/>
          </a:p>
        </p:txBody>
      </p:sp>
      <p:sp>
        <p:nvSpPr>
          <p:cNvPr id="3" name="Rectangle 2">
            <a:extLst>
              <a:ext uri="{FF2B5EF4-FFF2-40B4-BE49-F238E27FC236}">
                <a16:creationId xmlns:a16="http://schemas.microsoft.com/office/drawing/2014/main" id="{7304F029-A7E6-48CA-4FA3-445DD5C27B79}"/>
              </a:ext>
            </a:extLst>
          </p:cNvPr>
          <p:cNvSpPr/>
          <p:nvPr/>
        </p:nvSpPr>
        <p:spPr>
          <a:xfrm flipV="1">
            <a:off x="2342388" y="839003"/>
            <a:ext cx="738987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155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BF93-3341-CCDD-2FD0-ADFD9B9EE525}"/>
              </a:ext>
            </a:extLst>
          </p:cNvPr>
          <p:cNvSpPr>
            <a:spLocks noGrp="1"/>
          </p:cNvSpPr>
          <p:nvPr>
            <p:ph type="title"/>
          </p:nvPr>
        </p:nvSpPr>
        <p:spPr>
          <a:xfrm>
            <a:off x="838200" y="384049"/>
            <a:ext cx="10515600" cy="941832"/>
          </a:xfrm>
        </p:spPr>
        <p:txBody>
          <a:bodyPr>
            <a:normAutofit fontScale="90000"/>
          </a:bodyPr>
          <a:lstStyle/>
          <a:p>
            <a:r>
              <a:rPr lang="en-GB"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t> </a:t>
            </a:r>
            <a:r>
              <a:rPr lang="en-US" dirty="0">
                <a:solidFill>
                  <a:schemeClr val="accent1"/>
                </a:solidFill>
                <a:latin typeface="Aharoni" panose="02010803020104030203" pitchFamily="2" charset="-79"/>
                <a:cs typeface="Aharoni" panose="02010803020104030203" pitchFamily="2" charset="-79"/>
              </a:rPr>
              <a:t>Strategies to improve responsiveness</a:t>
            </a:r>
            <a:br>
              <a:rPr lang="en-GB"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br>
            <a:r>
              <a:rPr lang="en-GB"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t> </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D4983C8-8287-D735-C7CF-2E7739ACA601}"/>
              </a:ext>
            </a:extLst>
          </p:cNvPr>
          <p:cNvSpPr>
            <a:spLocks noGrp="1"/>
          </p:cNvSpPr>
          <p:nvPr>
            <p:ph idx="1"/>
          </p:nvPr>
        </p:nvSpPr>
        <p:spPr>
          <a:xfrm>
            <a:off x="566928" y="1325880"/>
            <a:ext cx="11393424" cy="4892039"/>
          </a:xfrm>
        </p:spPr>
        <p:txBody>
          <a:bodyPr>
            <a:noAutofit/>
          </a:bodyPr>
          <a:lstStyle/>
          <a:p>
            <a:pPr marL="0" indent="0" algn="just">
              <a:buNone/>
            </a:pPr>
            <a:r>
              <a:rPr lang="en-GB" dirty="0">
                <a:effectLst/>
                <a:latin typeface="Times New Roman" panose="02020603050405020304" pitchFamily="18" charset="0"/>
                <a:ea typeface="Calibri" panose="020F0502020204030204" pitchFamily="34" charset="0"/>
              </a:rPr>
              <a:t>The six point leadership framework of South Western Sydney Local Health District</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S</a:t>
            </a:r>
            <a:r>
              <a:rPr lang="en-GB" dirty="0">
                <a:effectLst/>
                <a:latin typeface="Times New Roman" panose="02020603050405020304" pitchFamily="18" charset="0"/>
                <a:ea typeface="Calibri" panose="020F0502020204030204" pitchFamily="34" charset="0"/>
                <a:cs typeface="Times New Roman" panose="02020603050405020304" pitchFamily="18" charset="0"/>
              </a:rPr>
              <a:t>etting direction</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D</a:t>
            </a:r>
            <a:r>
              <a:rPr lang="en-GB" dirty="0">
                <a:effectLst/>
                <a:latin typeface="Times New Roman" panose="02020603050405020304" pitchFamily="18" charset="0"/>
                <a:ea typeface="Calibri" panose="020F0502020204030204" pitchFamily="34" charset="0"/>
                <a:cs typeface="Times New Roman" panose="02020603050405020304" pitchFamily="18" charset="0"/>
              </a:rPr>
              <a:t>eveloping self</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D</a:t>
            </a:r>
            <a:r>
              <a:rPr lang="en-GB" dirty="0">
                <a:effectLst/>
                <a:latin typeface="Times New Roman" panose="02020603050405020304" pitchFamily="18" charset="0"/>
                <a:ea typeface="Calibri" panose="020F0502020204030204" pitchFamily="34" charset="0"/>
                <a:cs typeface="Times New Roman" panose="02020603050405020304" pitchFamily="18" charset="0"/>
              </a:rPr>
              <a:t>eveloping and enabling others</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F</a:t>
            </a:r>
            <a:r>
              <a:rPr lang="en-GB" dirty="0">
                <a:effectLst/>
                <a:latin typeface="Times New Roman" panose="02020603050405020304" pitchFamily="18" charset="0"/>
                <a:ea typeface="Calibri" panose="020F0502020204030204" pitchFamily="34" charset="0"/>
                <a:cs typeface="Times New Roman" panose="02020603050405020304" pitchFamily="18" charset="0"/>
              </a:rPr>
              <a:t>ostering and building positive relationships</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C</a:t>
            </a:r>
            <a:r>
              <a:rPr lang="en-GB" dirty="0">
                <a:effectLst/>
                <a:latin typeface="Times New Roman" panose="02020603050405020304" pitchFamily="18" charset="0"/>
                <a:ea typeface="Calibri" panose="020F0502020204030204" pitchFamily="34" charset="0"/>
                <a:cs typeface="Times New Roman" panose="02020603050405020304" pitchFamily="18" charset="0"/>
              </a:rPr>
              <a:t>ommunicating with influence</a:t>
            </a:r>
          </a:p>
          <a:p>
            <a:pPr algn="just"/>
            <a:r>
              <a:rPr lang="en-GB" dirty="0">
                <a:effectLst/>
                <a:latin typeface="Times New Roman" panose="02020603050405020304" pitchFamily="18" charset="0"/>
                <a:ea typeface="Calibri" panose="020F0502020204030204" pitchFamily="34" charset="0"/>
                <a:cs typeface="Times New Roman" panose="02020603050405020304" pitchFamily="18" charset="0"/>
              </a:rPr>
              <a:t>Innovating and leading change </a:t>
            </a:r>
          </a:p>
          <a:p>
            <a:pPr marL="0" indent="0" algn="just">
              <a:buNone/>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(SWSLHD, 2017).</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dirty="0"/>
          </a:p>
        </p:txBody>
      </p:sp>
      <p:sp>
        <p:nvSpPr>
          <p:cNvPr id="6" name="Slide Number Placeholder 5">
            <a:extLst>
              <a:ext uri="{FF2B5EF4-FFF2-40B4-BE49-F238E27FC236}">
                <a16:creationId xmlns:a16="http://schemas.microsoft.com/office/drawing/2014/main" id="{2267AF3E-7511-8B58-2708-48C7A5A05F93}"/>
              </a:ext>
            </a:extLst>
          </p:cNvPr>
          <p:cNvSpPr>
            <a:spLocks noGrp="1"/>
          </p:cNvSpPr>
          <p:nvPr>
            <p:ph type="sldNum" sz="quarter" idx="12"/>
          </p:nvPr>
        </p:nvSpPr>
        <p:spPr/>
        <p:txBody>
          <a:bodyPr/>
          <a:lstStyle/>
          <a:p>
            <a:fld id="{101476C6-4801-4CFD-8CD6-69F69910ABA1}" type="slidenum">
              <a:rPr lang="en-GB" sz="2000" smtClean="0"/>
              <a:t>12</a:t>
            </a:fld>
            <a:endParaRPr lang="en-GB" dirty="0"/>
          </a:p>
        </p:txBody>
      </p:sp>
      <p:pic>
        <p:nvPicPr>
          <p:cNvPr id="4" name="Picture 2" descr="Develop Your Topic - Business Communication (BUSAD 210 - Arnold) - Research  Guides at Modesto Junior College Library">
            <a:extLst>
              <a:ext uri="{FF2B5EF4-FFF2-40B4-BE49-F238E27FC236}">
                <a16:creationId xmlns:a16="http://schemas.microsoft.com/office/drawing/2014/main" id="{8C4E6A7E-10CC-48D8-BF31-1E8B4E2B5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137" y="3904488"/>
            <a:ext cx="2291776" cy="231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83EF049-BDD0-5D21-15D7-70A6328FCBA6}"/>
              </a:ext>
            </a:extLst>
          </p:cNvPr>
          <p:cNvSpPr/>
          <p:nvPr/>
        </p:nvSpPr>
        <p:spPr>
          <a:xfrm>
            <a:off x="877824" y="854965"/>
            <a:ext cx="931773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935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1BA7-49DF-EE82-B628-3F04A8CFE72E}"/>
              </a:ext>
            </a:extLst>
          </p:cNvPr>
          <p:cNvSpPr>
            <a:spLocks noGrp="1"/>
          </p:cNvSpPr>
          <p:nvPr>
            <p:ph type="title"/>
          </p:nvPr>
        </p:nvSpPr>
        <p:spPr/>
        <p:txBody>
          <a:bodyPr/>
          <a:lstStyle/>
          <a:p>
            <a:r>
              <a:rPr lang="en-GB" dirty="0">
                <a:solidFill>
                  <a:schemeClr val="accent1"/>
                </a:solidFill>
                <a:latin typeface="Aharoni" panose="02010803020104030203" pitchFamily="2" charset="-79"/>
                <a:cs typeface="Aharoni" panose="02010803020104030203" pitchFamily="2" charset="-79"/>
              </a:rPr>
              <a:t>Patient information and education</a:t>
            </a:r>
          </a:p>
        </p:txBody>
      </p:sp>
      <p:sp>
        <p:nvSpPr>
          <p:cNvPr id="3" name="Content Placeholder 2">
            <a:extLst>
              <a:ext uri="{FF2B5EF4-FFF2-40B4-BE49-F238E27FC236}">
                <a16:creationId xmlns:a16="http://schemas.microsoft.com/office/drawing/2014/main" id="{55D5833B-88C8-DC19-27A5-0056A7A681B7}"/>
              </a:ext>
            </a:extLst>
          </p:cNvPr>
          <p:cNvSpPr>
            <a:spLocks noGrp="1"/>
          </p:cNvSpPr>
          <p:nvPr>
            <p:ph idx="1"/>
          </p:nvPr>
        </p:nvSpPr>
        <p:spPr>
          <a:xfrm>
            <a:off x="426720" y="2122042"/>
            <a:ext cx="11338560" cy="4947539"/>
          </a:xfrm>
        </p:spPr>
        <p:txBody>
          <a:bodyPr>
            <a:normAutofit/>
          </a:bodyPr>
          <a:lstStyle/>
          <a:p>
            <a:pPr marL="0" indent="0" algn="just">
              <a:buNone/>
            </a:pPr>
            <a:r>
              <a:rPr lang="en-GB" dirty="0">
                <a:effectLst/>
                <a:latin typeface="Times New Roman" panose="02020603050405020304" pitchFamily="18" charset="0"/>
                <a:ea typeface="Calibri" panose="020F0502020204030204" pitchFamily="34" charset="0"/>
              </a:rPr>
              <a:t>Health literacy has been defined as the capacity of an individual to access, process and comprehend health information and services required to make effective health decisions (</a:t>
            </a:r>
            <a:r>
              <a:rPr lang="en-GB" dirty="0" err="1">
                <a:effectLst/>
                <a:latin typeface="Times New Roman" panose="02020603050405020304" pitchFamily="18" charset="0"/>
                <a:ea typeface="Calibri" panose="020F0502020204030204" pitchFamily="34" charset="0"/>
              </a:rPr>
              <a:t>Sørensen</a:t>
            </a:r>
            <a:r>
              <a:rPr lang="en-GB" dirty="0">
                <a:effectLst/>
                <a:latin typeface="Times New Roman" panose="02020603050405020304" pitchFamily="18" charset="0"/>
                <a:ea typeface="Calibri" panose="020F0502020204030204" pitchFamily="34" charset="0"/>
              </a:rPr>
              <a:t> et al., 2012).</a:t>
            </a: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Many patients in LMICs report difficulties in obtaining relevant information about their diagnostic imaging procedures.</a:t>
            </a:r>
          </a:p>
          <a:p>
            <a:pPr marL="0" indent="0" algn="just">
              <a:buNone/>
            </a:pP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7CCEDE37-72CD-8195-48E6-4440BDF6FDF5}"/>
              </a:ext>
            </a:extLst>
          </p:cNvPr>
          <p:cNvSpPr>
            <a:spLocks noGrp="1"/>
          </p:cNvSpPr>
          <p:nvPr>
            <p:ph type="sldNum" sz="quarter" idx="12"/>
          </p:nvPr>
        </p:nvSpPr>
        <p:spPr/>
        <p:txBody>
          <a:bodyPr/>
          <a:lstStyle/>
          <a:p>
            <a:fld id="{101476C6-4801-4CFD-8CD6-69F69910ABA1}" type="slidenum">
              <a:rPr lang="en-GB" sz="2000" smtClean="0"/>
              <a:t>13</a:t>
            </a:fld>
            <a:endParaRPr lang="en-GB" dirty="0"/>
          </a:p>
        </p:txBody>
      </p:sp>
      <p:pic>
        <p:nvPicPr>
          <p:cNvPr id="5" name="Picture 4" descr="A picture containing text, clipart&#10;&#10;Description automatically generated">
            <a:extLst>
              <a:ext uri="{FF2B5EF4-FFF2-40B4-BE49-F238E27FC236}">
                <a16:creationId xmlns:a16="http://schemas.microsoft.com/office/drawing/2014/main" id="{4C90DD63-732C-235C-23E8-263BC9422A9F}"/>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5673"/>
          <a:stretch/>
        </p:blipFill>
        <p:spPr>
          <a:xfrm>
            <a:off x="8027416" y="4262623"/>
            <a:ext cx="2743200" cy="2230252"/>
          </a:xfrm>
          <a:prstGeom prst="rect">
            <a:avLst/>
          </a:prstGeom>
        </p:spPr>
      </p:pic>
      <p:sp>
        <p:nvSpPr>
          <p:cNvPr id="7" name="Rectangle 6">
            <a:extLst>
              <a:ext uri="{FF2B5EF4-FFF2-40B4-BE49-F238E27FC236}">
                <a16:creationId xmlns:a16="http://schemas.microsoft.com/office/drawing/2014/main" id="{81D97C78-29A5-4822-2AFA-11678EF16578}"/>
              </a:ext>
            </a:extLst>
          </p:cNvPr>
          <p:cNvSpPr/>
          <p:nvPr/>
        </p:nvSpPr>
        <p:spPr>
          <a:xfrm>
            <a:off x="658368" y="1316736"/>
            <a:ext cx="9701784"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08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0A9419-B090-55B8-EC3E-14A4229E53A3}"/>
              </a:ext>
            </a:extLst>
          </p:cNvPr>
          <p:cNvSpPr>
            <a:spLocks noGrp="1"/>
          </p:cNvSpPr>
          <p:nvPr>
            <p:ph type="sldNum" sz="quarter" idx="12"/>
          </p:nvPr>
        </p:nvSpPr>
        <p:spPr/>
        <p:txBody>
          <a:bodyPr/>
          <a:lstStyle/>
          <a:p>
            <a:fld id="{101476C6-4801-4CFD-8CD6-69F69910ABA1}" type="slidenum">
              <a:rPr lang="en-GB" sz="2000" smtClean="0"/>
              <a:t>14</a:t>
            </a:fld>
            <a:endParaRPr lang="en-GB" dirty="0"/>
          </a:p>
        </p:txBody>
      </p:sp>
      <p:graphicFrame>
        <p:nvGraphicFramePr>
          <p:cNvPr id="5" name="Diagram 4">
            <a:extLst>
              <a:ext uri="{FF2B5EF4-FFF2-40B4-BE49-F238E27FC236}">
                <a16:creationId xmlns:a16="http://schemas.microsoft.com/office/drawing/2014/main" id="{A6E07CD0-3AD5-9595-F5C0-533316382CE6}"/>
              </a:ext>
            </a:extLst>
          </p:cNvPr>
          <p:cNvGraphicFramePr/>
          <p:nvPr>
            <p:extLst>
              <p:ext uri="{D42A27DB-BD31-4B8C-83A1-F6EECF244321}">
                <p14:modId xmlns:p14="http://schemas.microsoft.com/office/powerpoint/2010/main" val="1297509793"/>
              </p:ext>
            </p:extLst>
          </p:nvPr>
        </p:nvGraphicFramePr>
        <p:xfrm>
          <a:off x="4072765" y="365760"/>
          <a:ext cx="9729861" cy="6056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31AD555-0481-E1CE-F37B-08FBAB2D52F3}"/>
              </a:ext>
            </a:extLst>
          </p:cNvPr>
          <p:cNvSpPr txBox="1"/>
          <p:nvPr/>
        </p:nvSpPr>
        <p:spPr>
          <a:xfrm flipH="1">
            <a:off x="5599336" y="3013501"/>
            <a:ext cx="2129109" cy="830997"/>
          </a:xfrm>
          <a:prstGeom prst="rect">
            <a:avLst/>
          </a:prstGeom>
          <a:noFill/>
        </p:spPr>
        <p:txBody>
          <a:bodyPr wrap="square" rtlCol="0">
            <a:spAutoFit/>
          </a:bodyPr>
          <a:lstStyle/>
          <a:p>
            <a:r>
              <a:rPr lang="en-US" sz="2400" dirty="0">
                <a:solidFill>
                  <a:schemeClr val="bg1"/>
                </a:solidFill>
              </a:rPr>
              <a:t>Patient information</a:t>
            </a:r>
            <a:endParaRPr lang="en-GB" sz="2400" dirty="0">
              <a:solidFill>
                <a:schemeClr val="bg1"/>
              </a:solidFill>
            </a:endParaRPr>
          </a:p>
        </p:txBody>
      </p:sp>
      <p:sp>
        <p:nvSpPr>
          <p:cNvPr id="7" name="TextBox 6">
            <a:extLst>
              <a:ext uri="{FF2B5EF4-FFF2-40B4-BE49-F238E27FC236}">
                <a16:creationId xmlns:a16="http://schemas.microsoft.com/office/drawing/2014/main" id="{D63AAD98-D5FD-08A6-B889-535FC043CF56}"/>
              </a:ext>
            </a:extLst>
          </p:cNvPr>
          <p:cNvSpPr txBox="1"/>
          <p:nvPr/>
        </p:nvSpPr>
        <p:spPr>
          <a:xfrm>
            <a:off x="414849" y="2610510"/>
            <a:ext cx="4812631"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Barriers to patient information and education</a:t>
            </a:r>
            <a:r>
              <a:rPr lang="en-US" sz="4400" dirty="0"/>
              <a:t> </a:t>
            </a:r>
            <a:endParaRPr lang="en-GB" sz="4400" dirty="0"/>
          </a:p>
        </p:txBody>
      </p:sp>
    </p:spTree>
    <p:extLst>
      <p:ext uri="{BB962C8B-B14F-4D97-AF65-F5344CB8AC3E}">
        <p14:creationId xmlns:p14="http://schemas.microsoft.com/office/powerpoint/2010/main" val="247734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9707-B5C4-D89F-F542-22ADEB3F5B50}"/>
              </a:ext>
            </a:extLst>
          </p:cNvPr>
          <p:cNvSpPr>
            <a:spLocks noGrp="1"/>
          </p:cNvSpPr>
          <p:nvPr>
            <p:ph type="title"/>
          </p:nvPr>
        </p:nvSpPr>
        <p:spPr>
          <a:xfrm>
            <a:off x="419100" y="456565"/>
            <a:ext cx="11353800" cy="1325563"/>
          </a:xfrm>
        </p:spPr>
        <p:txBody>
          <a:bodyPr/>
          <a:lstStyle/>
          <a:p>
            <a:pPr algn="ctr"/>
            <a:r>
              <a:rPr lang="en-US" sz="4400" dirty="0">
                <a:solidFill>
                  <a:schemeClr val="accent1"/>
                </a:solidFill>
                <a:latin typeface="Aharoni" panose="02010803020104030203" pitchFamily="2" charset="-79"/>
                <a:cs typeface="Aharoni" panose="02010803020104030203" pitchFamily="2" charset="-79"/>
              </a:rPr>
              <a:t>Window of opportunities for patient education</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7C613325-D1B2-6D3D-ACC1-5E28742D4A22}"/>
              </a:ext>
            </a:extLst>
          </p:cNvPr>
          <p:cNvSpPr>
            <a:spLocks noGrp="1"/>
          </p:cNvSpPr>
          <p:nvPr>
            <p:ph idx="1"/>
          </p:nvPr>
        </p:nvSpPr>
        <p:spPr>
          <a:xfrm>
            <a:off x="615696" y="2386776"/>
            <a:ext cx="11356848" cy="4709160"/>
          </a:xfrm>
        </p:spPr>
        <p:txBody>
          <a:bodyPr>
            <a:normAutofit/>
          </a:bodyPr>
          <a:lstStyle/>
          <a:p>
            <a:pPr marL="0" indent="0" algn="just">
              <a:buNone/>
            </a:pPr>
            <a:r>
              <a:rPr lang="en-GB" dirty="0">
                <a:latin typeface="Times New Roman" panose="02020603050405020304" pitchFamily="18" charset="0"/>
                <a:ea typeface="Calibri" panose="020F0502020204030204" pitchFamily="34" charset="0"/>
                <a:cs typeface="Times New Roman" panose="02020603050405020304" pitchFamily="18" charset="0"/>
              </a:rPr>
              <a:t>Due to busy schedules of radiographers and patients, radiographers can take</a:t>
            </a:r>
            <a:r>
              <a:rPr lang="en-GB" dirty="0">
                <a:effectLst/>
                <a:latin typeface="Times New Roman" panose="02020603050405020304" pitchFamily="18" charset="0"/>
                <a:ea typeface="Calibri" panose="020F0502020204030204" pitchFamily="34" charset="0"/>
                <a:cs typeface="Times New Roman" panose="02020603050405020304" pitchFamily="18" charset="0"/>
              </a:rPr>
              <a:t> opportunities for patient information and education:</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D</a:t>
            </a:r>
            <a:r>
              <a:rPr lang="en-GB" dirty="0">
                <a:effectLst/>
                <a:latin typeface="Times New Roman" panose="02020603050405020304" pitchFamily="18" charset="0"/>
                <a:ea typeface="Calibri" panose="020F0502020204030204" pitchFamily="34" charset="0"/>
                <a:cs typeface="Times New Roman" panose="02020603050405020304" pitchFamily="18" charset="0"/>
              </a:rPr>
              <a:t>uring the explanation of the diagnostic imaging procedures;</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W</a:t>
            </a:r>
            <a:r>
              <a:rPr lang="en-GB" dirty="0">
                <a:effectLst/>
                <a:latin typeface="Times New Roman" panose="02020603050405020304" pitchFamily="18" charset="0"/>
                <a:ea typeface="Calibri" panose="020F0502020204030204" pitchFamily="34" charset="0"/>
                <a:cs typeface="Times New Roman" panose="02020603050405020304" pitchFamily="18" charset="0"/>
              </a:rPr>
              <a:t>hen responding to the patient concerns; </a:t>
            </a:r>
          </a:p>
          <a:p>
            <a:pPr algn="just"/>
            <a:r>
              <a:rPr lang="en-GB" dirty="0">
                <a:effectLst/>
                <a:latin typeface="Times New Roman" panose="02020603050405020304" pitchFamily="18" charset="0"/>
                <a:ea typeface="Calibri" panose="020F0502020204030204" pitchFamily="34" charset="0"/>
                <a:cs typeface="Times New Roman" panose="02020603050405020304" pitchFamily="18" charset="0"/>
              </a:rPr>
              <a:t>As part of the instructions needed to prepare for the diagnostic imaging procedure; and</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D</a:t>
            </a:r>
            <a:r>
              <a:rPr lang="en-GB" dirty="0">
                <a:effectLst/>
                <a:latin typeface="Times New Roman" panose="02020603050405020304" pitchFamily="18" charset="0"/>
                <a:ea typeface="Calibri" panose="020F0502020204030204" pitchFamily="34" charset="0"/>
                <a:cs typeface="Times New Roman" panose="02020603050405020304" pitchFamily="18" charset="0"/>
              </a:rPr>
              <a:t>uring instruction for follow-up care.</a:t>
            </a:r>
          </a:p>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(Ehrlich &amp;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Coakes</a:t>
            </a:r>
            <a:r>
              <a:rPr lang="en-GB" dirty="0">
                <a:effectLst/>
                <a:latin typeface="Times New Roman" panose="02020603050405020304" pitchFamily="18" charset="0"/>
                <a:ea typeface="Calibri" panose="020F0502020204030204" pitchFamily="34" charset="0"/>
                <a:cs typeface="Times New Roman" panose="02020603050405020304" pitchFamily="18" charset="0"/>
              </a:rPr>
              <a:t>, 2020).</a:t>
            </a:r>
          </a:p>
          <a:p>
            <a:pPr marL="0" indent="0" algn="just">
              <a:buNone/>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A6E0BF7-F5F1-F6C4-BCFF-5C4D1C943CE2}"/>
              </a:ext>
            </a:extLst>
          </p:cNvPr>
          <p:cNvSpPr>
            <a:spLocks noGrp="1"/>
          </p:cNvSpPr>
          <p:nvPr>
            <p:ph type="sldNum" sz="quarter" idx="12"/>
          </p:nvPr>
        </p:nvSpPr>
        <p:spPr/>
        <p:txBody>
          <a:bodyPr/>
          <a:lstStyle/>
          <a:p>
            <a:fld id="{101476C6-4801-4CFD-8CD6-69F69910ABA1}" type="slidenum">
              <a:rPr lang="en-GB" sz="2000" smtClean="0"/>
              <a:t>15</a:t>
            </a:fld>
            <a:endParaRPr lang="en-GB" dirty="0"/>
          </a:p>
        </p:txBody>
      </p:sp>
      <p:pic>
        <p:nvPicPr>
          <p:cNvPr id="1026" name="Picture 2">
            <a:extLst>
              <a:ext uri="{FF2B5EF4-FFF2-40B4-BE49-F238E27FC236}">
                <a16:creationId xmlns:a16="http://schemas.microsoft.com/office/drawing/2014/main" id="{C6823705-1A98-2D3C-CD06-0F8351FBED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246" t="9853" b="5227"/>
          <a:stretch/>
        </p:blipFill>
        <p:spPr bwMode="auto">
          <a:xfrm rot="20528542">
            <a:off x="8256294" y="4974295"/>
            <a:ext cx="1874166" cy="16244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9EB3DC3-A3C6-A6CC-3D68-88D85A98DBD0}"/>
              </a:ext>
            </a:extLst>
          </p:cNvPr>
          <p:cNvSpPr/>
          <p:nvPr/>
        </p:nvSpPr>
        <p:spPr>
          <a:xfrm>
            <a:off x="3403092" y="1720471"/>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370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3DB0-B3BB-5B11-9A71-41DCB659189E}"/>
              </a:ext>
            </a:extLst>
          </p:cNvPr>
          <p:cNvSpPr>
            <a:spLocks noGrp="1"/>
          </p:cNvSpPr>
          <p:nvPr>
            <p:ph type="title"/>
          </p:nvPr>
        </p:nvSpPr>
        <p:spPr/>
        <p:txBody>
          <a:bodyPr>
            <a:normAutofit fontScale="90000"/>
          </a:bodyPr>
          <a:lstStyle/>
          <a:p>
            <a:pPr algn="ctr"/>
            <a:r>
              <a:rPr lang="en-US" sz="4800" dirty="0">
                <a:solidFill>
                  <a:schemeClr val="accent1"/>
                </a:solidFill>
                <a:latin typeface="Aharoni" panose="02010803020104030203" pitchFamily="2" charset="-79"/>
                <a:cs typeface="Aharoni" panose="02010803020104030203" pitchFamily="2" charset="-79"/>
              </a:rPr>
              <a:t>Strategies for patient information and education</a:t>
            </a:r>
            <a:endParaRPr lang="en-GB" sz="4800"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23D72D9F-F256-CC76-A3E3-A6F5E224DF21}"/>
              </a:ext>
            </a:extLst>
          </p:cNvPr>
          <p:cNvSpPr>
            <a:spLocks noGrp="1"/>
          </p:cNvSpPr>
          <p:nvPr>
            <p:ph idx="1"/>
          </p:nvPr>
        </p:nvSpPr>
        <p:spPr>
          <a:xfrm>
            <a:off x="265176" y="2496312"/>
            <a:ext cx="11475720" cy="4507992"/>
          </a:xfrm>
        </p:spPr>
        <p:txBody>
          <a:bodyPr>
            <a:normAutofit/>
          </a:bodyPr>
          <a:lstStyle/>
          <a:p>
            <a:pPr marL="0" indent="0" algn="just">
              <a:buNone/>
            </a:pPr>
            <a:r>
              <a:rPr lang="en-GB" dirty="0">
                <a:solidFill>
                  <a:srgbClr val="000000"/>
                </a:solidFill>
                <a:effectLst/>
                <a:latin typeface="Times New Roman" panose="02020603050405020304" pitchFamily="18" charset="0"/>
                <a:ea typeface="Calibri" panose="020F0502020204030204" pitchFamily="34" charset="0"/>
              </a:rPr>
              <a:t>Training interventions should be designed to improve diagnostic imaging professionals’ communication skills to help involve patients in their diagnostic imaging care.</a:t>
            </a:r>
          </a:p>
          <a:p>
            <a:pPr marL="0" indent="0" algn="just">
              <a:buNone/>
            </a:pPr>
            <a:r>
              <a:rPr lang="en-GB" dirty="0">
                <a:solidFill>
                  <a:srgbClr val="000000"/>
                </a:solidFill>
                <a:latin typeface="Times New Roman" panose="02020603050405020304" pitchFamily="18" charset="0"/>
                <a:ea typeface="Calibri" panose="020F0502020204030204" pitchFamily="34" charset="0"/>
              </a:rPr>
              <a:t>Communication frameworks such as AIDET, RESPECT and PREPARED can be adopted in such instances. </a:t>
            </a:r>
            <a:endParaRPr lang="en-GB" dirty="0">
              <a:effectLst/>
              <a:latin typeface="Times New Roman" panose="02020603050405020304" pitchFamily="18" charset="0"/>
              <a:ea typeface="Times New Roman" panose="02020603050405020304" pitchFamily="18" charset="0"/>
            </a:endParaRPr>
          </a:p>
          <a:p>
            <a:pPr marL="0" indent="0" algn="just">
              <a:buNone/>
            </a:pPr>
            <a:endParaRPr lang="en-GB" dirty="0"/>
          </a:p>
        </p:txBody>
      </p:sp>
      <p:sp>
        <p:nvSpPr>
          <p:cNvPr id="6" name="Slide Number Placeholder 5">
            <a:extLst>
              <a:ext uri="{FF2B5EF4-FFF2-40B4-BE49-F238E27FC236}">
                <a16:creationId xmlns:a16="http://schemas.microsoft.com/office/drawing/2014/main" id="{33587ED9-5485-D037-4D96-918C93FD722C}"/>
              </a:ext>
            </a:extLst>
          </p:cNvPr>
          <p:cNvSpPr>
            <a:spLocks noGrp="1"/>
          </p:cNvSpPr>
          <p:nvPr>
            <p:ph type="sldNum" sz="quarter" idx="12"/>
          </p:nvPr>
        </p:nvSpPr>
        <p:spPr/>
        <p:txBody>
          <a:bodyPr/>
          <a:lstStyle/>
          <a:p>
            <a:fld id="{101476C6-4801-4CFD-8CD6-69F69910ABA1}" type="slidenum">
              <a:rPr lang="en-GB" sz="2000" smtClean="0"/>
              <a:t>16</a:t>
            </a:fld>
            <a:endParaRPr lang="en-GB" dirty="0"/>
          </a:p>
        </p:txBody>
      </p:sp>
      <p:sp>
        <p:nvSpPr>
          <p:cNvPr id="4" name="Rectangle 3">
            <a:extLst>
              <a:ext uri="{FF2B5EF4-FFF2-40B4-BE49-F238E27FC236}">
                <a16:creationId xmlns:a16="http://schemas.microsoft.com/office/drawing/2014/main" id="{0C602E95-FC9A-EE73-DC3C-6D305837811D}"/>
              </a:ext>
            </a:extLst>
          </p:cNvPr>
          <p:cNvSpPr/>
          <p:nvPr/>
        </p:nvSpPr>
        <p:spPr>
          <a:xfrm>
            <a:off x="3403092" y="1644969"/>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16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26F0-9E72-F90D-E4EF-C078C9CA741D}"/>
              </a:ext>
            </a:extLst>
          </p:cNvPr>
          <p:cNvSpPr>
            <a:spLocks noGrp="1"/>
          </p:cNvSpPr>
          <p:nvPr>
            <p:ph type="title"/>
          </p:nvPr>
        </p:nvSpPr>
        <p:spPr>
          <a:xfrm>
            <a:off x="838200" y="365125"/>
            <a:ext cx="10515600" cy="659003"/>
          </a:xfrm>
        </p:spPr>
        <p:txBody>
          <a:bodyPr>
            <a:normAutofit fontScale="90000"/>
          </a:bodyPr>
          <a:lstStyle/>
          <a:p>
            <a:r>
              <a:rPr lang="en-US" dirty="0">
                <a:solidFill>
                  <a:schemeClr val="accent1"/>
                </a:solidFill>
                <a:latin typeface="Aharoni" panose="02010803020104030203" pitchFamily="2" charset="-79"/>
                <a:cs typeface="Aharoni" panose="02010803020104030203" pitchFamily="2" charset="-79"/>
              </a:rPr>
              <a:t>PREPARED </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499C5E7-85F1-CC97-49AF-BDEE49425B3C}"/>
              </a:ext>
            </a:extLst>
          </p:cNvPr>
          <p:cNvSpPr>
            <a:spLocks noGrp="1"/>
          </p:cNvSpPr>
          <p:nvPr>
            <p:ph idx="1"/>
          </p:nvPr>
        </p:nvSpPr>
        <p:spPr>
          <a:xfrm>
            <a:off x="402336" y="1143000"/>
            <a:ext cx="11521440" cy="5349875"/>
          </a:xfrm>
        </p:spPr>
        <p:txBody>
          <a:bodyPr>
            <a:noAutofit/>
          </a:bodyPr>
          <a:lstStyle/>
          <a:p>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a:r>
            <a:r>
              <a:rPr lang="en-GB" dirty="0">
                <a:effectLst/>
                <a:latin typeface="Times New Roman" panose="02020603050405020304" pitchFamily="18" charset="0"/>
                <a:ea typeface="Calibri" panose="020F0502020204030204" pitchFamily="34" charset="0"/>
                <a:cs typeface="Times New Roman" panose="02020603050405020304" pitchFamily="18" charset="0"/>
              </a:rPr>
              <a:t>Prepare for the discussion</a:t>
            </a:r>
          </a:p>
          <a:p>
            <a:r>
              <a:rPr lang="en-GB" b="1" dirty="0">
                <a:latin typeface="Times New Roman" panose="02020603050405020304" pitchFamily="18" charset="0"/>
                <a:ea typeface="Calibri" panose="020F0502020204030204" pitchFamily="34" charset="0"/>
                <a:cs typeface="Times New Roman" panose="02020603050405020304" pitchFamily="18" charset="0"/>
              </a:rPr>
              <a:t>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Relate to the person</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r>
              <a:rPr lang="en-GB" b="1" dirty="0">
                <a:effectLst/>
                <a:latin typeface="Times New Roman" panose="02020603050405020304" pitchFamily="18" charset="0"/>
                <a:ea typeface="Calibri" panose="020F0502020204030204" pitchFamily="34" charset="0"/>
                <a:cs typeface="Times New Roman" panose="02020603050405020304" pitchFamily="18" charset="0"/>
              </a:rPr>
              <a:t>E</a:t>
            </a:r>
            <a:r>
              <a:rPr lang="en-GB" dirty="0">
                <a:effectLst/>
                <a:latin typeface="Times New Roman" panose="02020603050405020304" pitchFamily="18" charset="0"/>
                <a:ea typeface="Calibri" panose="020F0502020204030204" pitchFamily="34" charset="0"/>
                <a:cs typeface="Times New Roman" panose="02020603050405020304" pitchFamily="18" charset="0"/>
              </a:rPr>
              <a:t>-Elicit patient and caregiver preferences</a:t>
            </a:r>
          </a:p>
          <a:p>
            <a:r>
              <a:rPr lang="en-GB" b="1" dirty="0">
                <a:latin typeface="Times New Roman" panose="02020603050405020304" pitchFamily="18" charset="0"/>
                <a:ea typeface="Calibri" panose="020F0502020204030204" pitchFamily="34" charset="0"/>
                <a:cs typeface="Times New Roman" panose="02020603050405020304" pitchFamily="18" charset="0"/>
              </a:rPr>
              <a:t>P</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Provide information</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r>
              <a:rPr lang="en-GB" b="1" dirty="0">
                <a:latin typeface="Times New Roman" panose="02020603050405020304" pitchFamily="18" charset="0"/>
                <a:ea typeface="Calibri" panose="020F0502020204030204" pitchFamily="34" charset="0"/>
                <a:cs typeface="Times New Roman" panose="02020603050405020304" pitchFamily="18" charset="0"/>
              </a:rPr>
              <a:t>A</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a:effectLst/>
                <a:latin typeface="Times New Roman" panose="02020603050405020304" pitchFamily="18" charset="0"/>
                <a:ea typeface="Calibri" panose="020F0502020204030204" pitchFamily="34" charset="0"/>
                <a:cs typeface="Times New Roman" panose="02020603050405020304" pitchFamily="18" charset="0"/>
              </a:rPr>
              <a:t>Acknowledge emotions and concerns</a:t>
            </a:r>
          </a:p>
          <a:p>
            <a:r>
              <a:rPr lang="en-GB" b="1" dirty="0">
                <a:latin typeface="Times New Roman" panose="02020603050405020304" pitchFamily="18" charset="0"/>
                <a:ea typeface="Calibri" panose="020F0502020204030204" pitchFamily="34" charset="0"/>
                <a:cs typeface="Times New Roman" panose="02020603050405020304" pitchFamily="18" charset="0"/>
              </a:rPr>
              <a:t>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Realistic hope</a:t>
            </a:r>
          </a:p>
          <a:p>
            <a:r>
              <a:rPr lang="en-GB" b="1" dirty="0">
                <a:latin typeface="Times New Roman" panose="02020603050405020304" pitchFamily="18" charset="0"/>
                <a:ea typeface="Calibri" panose="020F0502020204030204" pitchFamily="34" charset="0"/>
                <a:cs typeface="Times New Roman" panose="02020603050405020304" pitchFamily="18" charset="0"/>
              </a:rPr>
              <a:t>E</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Encourage questions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r>
              <a:rPr lang="en-GB" b="1" dirty="0">
                <a:latin typeface="Times New Roman" panose="02020603050405020304" pitchFamily="18" charset="0"/>
                <a:ea typeface="Calibri" panose="020F0502020204030204" pitchFamily="34" charset="0"/>
                <a:cs typeface="Times New Roman" panose="02020603050405020304" pitchFamily="18" charset="0"/>
              </a:rPr>
              <a:t>D</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Document</a:t>
            </a:r>
          </a:p>
          <a:p>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(Clayton, Hancock,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Butow</a:t>
            </a:r>
            <a:r>
              <a:rPr lang="en-GB" dirty="0">
                <a:effectLst/>
                <a:latin typeface="Times New Roman" panose="02020603050405020304" pitchFamily="18" charset="0"/>
                <a:ea typeface="Calibri" panose="020F0502020204030204" pitchFamily="34" charset="0"/>
                <a:cs typeface="Times New Roman" panose="02020603050405020304" pitchFamily="18" charset="0"/>
              </a:rPr>
              <a:t>, Tattersall, &amp;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Currow</a:t>
            </a:r>
            <a:r>
              <a:rPr lang="en-GB" dirty="0">
                <a:effectLst/>
                <a:latin typeface="Times New Roman" panose="02020603050405020304" pitchFamily="18" charset="0"/>
                <a:ea typeface="Calibri" panose="020F0502020204030204" pitchFamily="34" charset="0"/>
                <a:cs typeface="Times New Roman" panose="02020603050405020304" pitchFamily="18" charset="0"/>
              </a:rPr>
              <a:t>, 2007; Mutha, Allen, &amp; Welch, 2002; Studer Group, 2010)</a:t>
            </a:r>
            <a:endParaRPr lang="en-GB"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C97DDA75-6D0A-EEC8-D3FC-C2CB20BBDE57}"/>
              </a:ext>
            </a:extLst>
          </p:cNvPr>
          <p:cNvSpPr>
            <a:spLocks noGrp="1"/>
          </p:cNvSpPr>
          <p:nvPr>
            <p:ph type="sldNum" sz="quarter" idx="12"/>
          </p:nvPr>
        </p:nvSpPr>
        <p:spPr/>
        <p:txBody>
          <a:bodyPr/>
          <a:lstStyle/>
          <a:p>
            <a:fld id="{101476C6-4801-4CFD-8CD6-69F69910ABA1}" type="slidenum">
              <a:rPr lang="en-GB" sz="2000" smtClean="0"/>
              <a:t>17</a:t>
            </a:fld>
            <a:endParaRPr lang="en-GB" dirty="0"/>
          </a:p>
        </p:txBody>
      </p:sp>
      <p:sp>
        <p:nvSpPr>
          <p:cNvPr id="4" name="Rectangle 3">
            <a:extLst>
              <a:ext uri="{FF2B5EF4-FFF2-40B4-BE49-F238E27FC236}">
                <a16:creationId xmlns:a16="http://schemas.microsoft.com/office/drawing/2014/main" id="{5DA61F41-7D78-1BEC-A842-4BCA4F45E371}"/>
              </a:ext>
            </a:extLst>
          </p:cNvPr>
          <p:cNvSpPr/>
          <p:nvPr/>
        </p:nvSpPr>
        <p:spPr>
          <a:xfrm>
            <a:off x="595884" y="978409"/>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034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3B3D-A7C5-A5B5-5082-1D513F3A367D}"/>
              </a:ext>
            </a:extLst>
          </p:cNvPr>
          <p:cNvSpPr>
            <a:spLocks noGrp="1"/>
          </p:cNvSpPr>
          <p:nvPr>
            <p:ph type="title"/>
          </p:nvPr>
        </p:nvSpPr>
        <p:spPr/>
        <p:txBody>
          <a:bodyPr/>
          <a:lstStyle/>
          <a:p>
            <a:r>
              <a:rPr lang="en-GB" dirty="0">
                <a:solidFill>
                  <a:schemeClr val="accent1"/>
                </a:solidFill>
                <a:latin typeface="Aharoni" panose="02010803020104030203" pitchFamily="2" charset="-79"/>
                <a:cs typeface="Aharoni" panose="02010803020104030203" pitchFamily="2" charset="-79"/>
              </a:rPr>
              <a:t>Diagnostic imaging workforce</a:t>
            </a:r>
          </a:p>
        </p:txBody>
      </p:sp>
      <p:sp>
        <p:nvSpPr>
          <p:cNvPr id="3" name="Content Placeholder 2">
            <a:extLst>
              <a:ext uri="{FF2B5EF4-FFF2-40B4-BE49-F238E27FC236}">
                <a16:creationId xmlns:a16="http://schemas.microsoft.com/office/drawing/2014/main" id="{079AF01F-3025-BC6E-F442-D86DE3B6F0BF}"/>
              </a:ext>
            </a:extLst>
          </p:cNvPr>
          <p:cNvSpPr>
            <a:spLocks noGrp="1"/>
          </p:cNvSpPr>
          <p:nvPr>
            <p:ph idx="1"/>
          </p:nvPr>
        </p:nvSpPr>
        <p:spPr>
          <a:xfrm>
            <a:off x="586740" y="2348397"/>
            <a:ext cx="10515600" cy="4351338"/>
          </a:xfrm>
        </p:spPr>
        <p:txBody>
          <a:bodyPr>
            <a:normAutofit/>
          </a:bodyPr>
          <a:lstStyle/>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The diagnostic imaging workforce challenges in LMICs are complex and multifaceted. Demand for diagnostic imaging services is evolving rapidly and continues to challenge the diagnostic radiographers’ ability to deliver safe and high-quality services in LMICs.</a:t>
            </a: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56AAEE1-7955-A1E1-E6F0-DF31318DFE38}"/>
              </a:ext>
            </a:extLst>
          </p:cNvPr>
          <p:cNvSpPr>
            <a:spLocks noGrp="1"/>
          </p:cNvSpPr>
          <p:nvPr>
            <p:ph type="sldNum" sz="quarter" idx="12"/>
          </p:nvPr>
        </p:nvSpPr>
        <p:spPr/>
        <p:txBody>
          <a:bodyPr/>
          <a:lstStyle/>
          <a:p>
            <a:fld id="{101476C6-4801-4CFD-8CD6-69F69910ABA1}" type="slidenum">
              <a:rPr lang="en-GB" sz="2000" smtClean="0"/>
              <a:t>18</a:t>
            </a:fld>
            <a:endParaRPr lang="en-GB" dirty="0"/>
          </a:p>
        </p:txBody>
      </p:sp>
      <p:sp>
        <p:nvSpPr>
          <p:cNvPr id="4" name="Rectangle 3">
            <a:extLst>
              <a:ext uri="{FF2B5EF4-FFF2-40B4-BE49-F238E27FC236}">
                <a16:creationId xmlns:a16="http://schemas.microsoft.com/office/drawing/2014/main" id="{ADDD711C-CC51-E47A-EAD2-9DC39F764930}"/>
              </a:ext>
            </a:extLst>
          </p:cNvPr>
          <p:cNvSpPr/>
          <p:nvPr/>
        </p:nvSpPr>
        <p:spPr>
          <a:xfrm>
            <a:off x="723900" y="1332778"/>
            <a:ext cx="8456676" cy="479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graphical user interface&#10;&#10;Description automatically generated">
            <a:extLst>
              <a:ext uri="{FF2B5EF4-FFF2-40B4-BE49-F238E27FC236}">
                <a16:creationId xmlns:a16="http://schemas.microsoft.com/office/drawing/2014/main" id="{80F6E364-1FB5-5421-7D1D-32602A8C3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716" y="3598527"/>
            <a:ext cx="2932888" cy="2940385"/>
          </a:xfrm>
          <a:prstGeom prst="rect">
            <a:avLst/>
          </a:prstGeom>
        </p:spPr>
      </p:pic>
    </p:spTree>
    <p:extLst>
      <p:ext uri="{BB962C8B-B14F-4D97-AF65-F5344CB8AC3E}">
        <p14:creationId xmlns:p14="http://schemas.microsoft.com/office/powerpoint/2010/main" val="341680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5AA0E3DD-5D49-C7C6-52D9-1DF4E6DE6852}"/>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9144"/>
            <a:ext cx="12192000" cy="7165881"/>
          </a:xfrm>
          <a:prstGeom prst="rect">
            <a:avLst/>
          </a:prstGeom>
        </p:spPr>
      </p:pic>
      <p:sp>
        <p:nvSpPr>
          <p:cNvPr id="2" name="Title 1">
            <a:extLst>
              <a:ext uri="{FF2B5EF4-FFF2-40B4-BE49-F238E27FC236}">
                <a16:creationId xmlns:a16="http://schemas.microsoft.com/office/drawing/2014/main" id="{D9FAF020-9D25-187E-50DB-8620CDBBD0FD}"/>
              </a:ext>
            </a:extLst>
          </p:cNvPr>
          <p:cNvSpPr>
            <a:spLocks noGrp="1"/>
          </p:cNvSpPr>
          <p:nvPr>
            <p:ph type="title"/>
          </p:nvPr>
        </p:nvSpPr>
        <p:spPr>
          <a:xfrm>
            <a:off x="-752856" y="-92075"/>
            <a:ext cx="8827008" cy="1984883"/>
          </a:xfrm>
        </p:spPr>
        <p:txBody>
          <a:bodyPr/>
          <a:lstStyle/>
          <a:p>
            <a:pPr algn="ctr"/>
            <a:r>
              <a:rPr lang="en-US" dirty="0">
                <a:latin typeface="Times New Roman" panose="02020603050405020304" pitchFamily="18" charset="0"/>
                <a:cs typeface="Times New Roman" panose="02020603050405020304" pitchFamily="18" charset="0"/>
              </a:rPr>
              <a:t>Barriers to diagnostic imaging workforce</a:t>
            </a:r>
            <a:endParaRPr lang="en-GB" dirty="0"/>
          </a:p>
        </p:txBody>
      </p:sp>
      <p:sp>
        <p:nvSpPr>
          <p:cNvPr id="4" name="Slide Number Placeholder 3">
            <a:extLst>
              <a:ext uri="{FF2B5EF4-FFF2-40B4-BE49-F238E27FC236}">
                <a16:creationId xmlns:a16="http://schemas.microsoft.com/office/drawing/2014/main" id="{09878AD5-4128-57B5-1E2D-72D1B7C5C38C}"/>
              </a:ext>
            </a:extLst>
          </p:cNvPr>
          <p:cNvSpPr>
            <a:spLocks noGrp="1"/>
          </p:cNvSpPr>
          <p:nvPr>
            <p:ph type="sldNum" sz="quarter" idx="12"/>
          </p:nvPr>
        </p:nvSpPr>
        <p:spPr/>
        <p:txBody>
          <a:bodyPr/>
          <a:lstStyle/>
          <a:p>
            <a:fld id="{101476C6-4801-4CFD-8CD6-69F69910ABA1}" type="slidenum">
              <a:rPr lang="en-GB" sz="2000" smtClean="0"/>
              <a:t>19</a:t>
            </a:fld>
            <a:endParaRPr lang="en-GB" dirty="0"/>
          </a:p>
        </p:txBody>
      </p:sp>
    </p:spTree>
    <p:extLst>
      <p:ext uri="{BB962C8B-B14F-4D97-AF65-F5344CB8AC3E}">
        <p14:creationId xmlns:p14="http://schemas.microsoft.com/office/powerpoint/2010/main" val="350838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575C4B-ADBD-8DF3-13FF-7E861D6C9B7C}"/>
              </a:ext>
            </a:extLst>
          </p:cNvPr>
          <p:cNvSpPr>
            <a:spLocks noGrp="1"/>
          </p:cNvSpPr>
          <p:nvPr>
            <p:ph type="title"/>
          </p:nvPr>
        </p:nvSpPr>
        <p:spPr>
          <a:xfrm>
            <a:off x="838200" y="237109"/>
            <a:ext cx="10515600" cy="1325563"/>
          </a:xfrm>
        </p:spPr>
        <p:txBody>
          <a:bodyPr>
            <a:normAutofit/>
          </a:bodyPr>
          <a:lstStyle/>
          <a:p>
            <a:r>
              <a:rPr lang="en-US" dirty="0">
                <a:solidFill>
                  <a:schemeClr val="accent1"/>
                </a:solidFill>
                <a:latin typeface="Aharoni" panose="020B0604020202020204" pitchFamily="2" charset="-79"/>
                <a:cs typeface="Aharoni" panose="020B0604020202020204" pitchFamily="2" charset="-79"/>
              </a:rPr>
              <a:t>Content </a:t>
            </a:r>
            <a:endParaRPr lang="en-GB" dirty="0">
              <a:solidFill>
                <a:schemeClr val="accent1"/>
              </a:solidFill>
              <a:latin typeface="Aharoni" panose="020B0604020202020204" pitchFamily="2" charset="-79"/>
              <a:cs typeface="Aharoni" panose="020B0604020202020204" pitchFamily="2" charset="-79"/>
            </a:endParaRPr>
          </a:p>
        </p:txBody>
      </p:sp>
      <p:sp>
        <p:nvSpPr>
          <p:cNvPr id="3" name="Content Placeholder 2">
            <a:extLst>
              <a:ext uri="{FF2B5EF4-FFF2-40B4-BE49-F238E27FC236}">
                <a16:creationId xmlns:a16="http://schemas.microsoft.com/office/drawing/2014/main" id="{1D89637C-3B7C-E715-DD83-A60B43CCA92E}"/>
              </a:ext>
            </a:extLst>
          </p:cNvPr>
          <p:cNvSpPr>
            <a:spLocks noGrp="1"/>
          </p:cNvSpPr>
          <p:nvPr>
            <p:ph idx="1"/>
          </p:nvPr>
        </p:nvSpPr>
        <p:spPr>
          <a:xfrm>
            <a:off x="609600" y="2142772"/>
            <a:ext cx="6989063" cy="4707850"/>
          </a:xfrm>
        </p:spPr>
        <p:txBody>
          <a:bodyPr>
            <a:normAutofit/>
          </a:bodyPr>
          <a:lstStyle/>
          <a:p>
            <a:r>
              <a:rPr lang="en-US" dirty="0">
                <a:latin typeface="Times New Roman" panose="02020603050405020304" pitchFamily="18" charset="0"/>
                <a:cs typeface="Times New Roman" panose="02020603050405020304" pitchFamily="18" charset="0"/>
              </a:rPr>
              <a:t>Introduction </a:t>
            </a:r>
          </a:p>
          <a:p>
            <a:pPr lvl="1">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Low-and-middle income country </a:t>
            </a:r>
          </a:p>
          <a:p>
            <a:pPr lvl="1">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Person centered diagnostic imaging care</a:t>
            </a:r>
          </a:p>
          <a:p>
            <a:r>
              <a:rPr lang="en-US" dirty="0">
                <a:latin typeface="Times New Roman" panose="02020603050405020304" pitchFamily="18" charset="0"/>
                <a:cs typeface="Times New Roman" panose="02020603050405020304" pitchFamily="18" charset="0"/>
              </a:rPr>
              <a:t>Barriers and strategies in person </a:t>
            </a:r>
            <a:r>
              <a:rPr lang="en-US" sz="2800" dirty="0">
                <a:latin typeface="Times New Roman" panose="02020603050405020304" pitchFamily="18" charset="0"/>
                <a:cs typeface="Times New Roman" panose="02020603050405020304" pitchFamily="18" charset="0"/>
              </a:rPr>
              <a:t>centered diagnostic imaging care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Conclusion  </a:t>
            </a:r>
          </a:p>
          <a:p>
            <a:r>
              <a:rPr lang="en-US" dirty="0">
                <a:latin typeface="Times New Roman" panose="02020603050405020304" pitchFamily="18" charset="0"/>
                <a:cs typeface="Times New Roman" panose="02020603050405020304" pitchFamily="18" charset="0"/>
              </a:rPr>
              <a:t>References </a:t>
            </a:r>
          </a:p>
          <a:p>
            <a:pPr lvl="1">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p:txBody>
      </p:sp>
      <p:pic>
        <p:nvPicPr>
          <p:cNvPr id="5" name="Picture 4" descr="Graphical user interface, application, Teams&#10;&#10;Description automatically generated">
            <a:extLst>
              <a:ext uri="{FF2B5EF4-FFF2-40B4-BE49-F238E27FC236}">
                <a16:creationId xmlns:a16="http://schemas.microsoft.com/office/drawing/2014/main" id="{38E1C9AE-8050-4D80-AB01-A9EFCB25AC76}"/>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8059651" y="3025625"/>
            <a:ext cx="3294149" cy="3294149"/>
          </a:xfrm>
          <a:prstGeom prst="rect">
            <a:avLst/>
          </a:prstGeom>
        </p:spPr>
      </p:pic>
      <p:sp>
        <p:nvSpPr>
          <p:cNvPr id="6" name="Slide Number Placeholder 5">
            <a:extLst>
              <a:ext uri="{FF2B5EF4-FFF2-40B4-BE49-F238E27FC236}">
                <a16:creationId xmlns:a16="http://schemas.microsoft.com/office/drawing/2014/main" id="{A20B7896-EA37-ECCD-864B-117FE238F4FB}"/>
              </a:ext>
            </a:extLst>
          </p:cNvPr>
          <p:cNvSpPr>
            <a:spLocks noGrp="1"/>
          </p:cNvSpPr>
          <p:nvPr>
            <p:ph type="sldNum" sz="quarter" idx="12"/>
          </p:nvPr>
        </p:nvSpPr>
        <p:spPr>
          <a:xfrm>
            <a:off x="8610600" y="6319774"/>
            <a:ext cx="2743200" cy="365125"/>
          </a:xfrm>
        </p:spPr>
        <p:txBody>
          <a:bodyPr>
            <a:normAutofit fontScale="92500" lnSpcReduction="10000"/>
          </a:bodyPr>
          <a:lstStyle/>
          <a:p>
            <a:pPr>
              <a:spcAft>
                <a:spcPts val="600"/>
              </a:spcAft>
            </a:pPr>
            <a:fld id="{101476C6-4801-4CFD-8CD6-69F69910ABA1}" type="slidenum">
              <a:rPr lang="en-GB" sz="2000" smtClean="0"/>
              <a:pPr>
                <a:spcAft>
                  <a:spcPts val="600"/>
                </a:spcAft>
              </a:pPr>
              <a:t>2</a:t>
            </a:fld>
            <a:endParaRPr lang="en-GB" sz="2000" dirty="0"/>
          </a:p>
        </p:txBody>
      </p:sp>
      <p:sp>
        <p:nvSpPr>
          <p:cNvPr id="7" name="Rectangle 6">
            <a:extLst>
              <a:ext uri="{FF2B5EF4-FFF2-40B4-BE49-F238E27FC236}">
                <a16:creationId xmlns:a16="http://schemas.microsoft.com/office/drawing/2014/main" id="{E5B5034D-D561-F1B2-E549-966E3AB9F133}"/>
              </a:ext>
            </a:extLst>
          </p:cNvPr>
          <p:cNvSpPr/>
          <p:nvPr/>
        </p:nvSpPr>
        <p:spPr>
          <a:xfrm>
            <a:off x="708660" y="1520642"/>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570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EC03-BE25-5361-A464-22072BF30D26}"/>
              </a:ext>
            </a:extLst>
          </p:cNvPr>
          <p:cNvSpPr>
            <a:spLocks noGrp="1"/>
          </p:cNvSpPr>
          <p:nvPr>
            <p:ph type="title"/>
          </p:nvPr>
        </p:nvSpPr>
        <p:spPr>
          <a:xfrm>
            <a:off x="838200" y="365125"/>
            <a:ext cx="5343144" cy="1325563"/>
          </a:xfrm>
        </p:spPr>
        <p:txBody>
          <a:bodyPr/>
          <a:lstStyle/>
          <a:p>
            <a:r>
              <a:rPr lang="en-US" dirty="0">
                <a:latin typeface="Times New Roman" panose="02020603050405020304" pitchFamily="18" charset="0"/>
                <a:cs typeface="Times New Roman" panose="02020603050405020304" pitchFamily="18" charset="0"/>
              </a:rPr>
              <a:t>Barriers to diagnostic imaging workforce</a:t>
            </a:r>
            <a:endParaRPr lang="en-GB" dirty="0"/>
          </a:p>
        </p:txBody>
      </p:sp>
      <p:sp>
        <p:nvSpPr>
          <p:cNvPr id="4" name="Slide Number Placeholder 3">
            <a:extLst>
              <a:ext uri="{FF2B5EF4-FFF2-40B4-BE49-F238E27FC236}">
                <a16:creationId xmlns:a16="http://schemas.microsoft.com/office/drawing/2014/main" id="{3F7FC740-2BF1-3675-8F4B-431A28D7F021}"/>
              </a:ext>
            </a:extLst>
          </p:cNvPr>
          <p:cNvSpPr>
            <a:spLocks noGrp="1"/>
          </p:cNvSpPr>
          <p:nvPr>
            <p:ph type="sldNum" sz="quarter" idx="12"/>
          </p:nvPr>
        </p:nvSpPr>
        <p:spPr/>
        <p:txBody>
          <a:bodyPr/>
          <a:lstStyle/>
          <a:p>
            <a:fld id="{101476C6-4801-4CFD-8CD6-69F69910ABA1}" type="slidenum">
              <a:rPr lang="en-GB" sz="1800" smtClean="0"/>
              <a:t>20</a:t>
            </a:fld>
            <a:endParaRPr lang="en-GB" dirty="0"/>
          </a:p>
        </p:txBody>
      </p:sp>
      <p:graphicFrame>
        <p:nvGraphicFramePr>
          <p:cNvPr id="5" name="Content Placeholder 5">
            <a:extLst>
              <a:ext uri="{FF2B5EF4-FFF2-40B4-BE49-F238E27FC236}">
                <a16:creationId xmlns:a16="http://schemas.microsoft.com/office/drawing/2014/main" id="{78C0CACA-D54E-5B2D-5116-ADE9E5E08C15}"/>
              </a:ext>
            </a:extLst>
          </p:cNvPr>
          <p:cNvGraphicFramePr>
            <a:graphicFrameLocks/>
          </p:cNvGraphicFramePr>
          <p:nvPr>
            <p:extLst>
              <p:ext uri="{D42A27DB-BD31-4B8C-83A1-F6EECF244321}">
                <p14:modId xmlns:p14="http://schemas.microsoft.com/office/powerpoint/2010/main" val="3965540442"/>
              </p:ext>
            </p:extLst>
          </p:nvPr>
        </p:nvGraphicFramePr>
        <p:xfrm>
          <a:off x="3721608" y="365125"/>
          <a:ext cx="8976360" cy="6581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25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40092-7CDE-0DC7-50EE-68C3E360D9DF}"/>
              </a:ext>
            </a:extLst>
          </p:cNvPr>
          <p:cNvSpPr>
            <a:spLocks noGrp="1"/>
          </p:cNvSpPr>
          <p:nvPr>
            <p:ph type="title"/>
          </p:nvPr>
        </p:nvSpPr>
        <p:spPr>
          <a:xfrm>
            <a:off x="572493" y="183675"/>
            <a:ext cx="11018520" cy="1434415"/>
          </a:xfrm>
        </p:spPr>
        <p:txBody>
          <a:bodyPr anchor="b">
            <a:normAutofit/>
          </a:bodyPr>
          <a:lstStyle/>
          <a:p>
            <a:r>
              <a:rPr lang="en-US" sz="5400" dirty="0">
                <a:solidFill>
                  <a:schemeClr val="accent1"/>
                </a:solidFill>
                <a:latin typeface="Aharoni" panose="02010803020104030203" pitchFamily="2" charset="-79"/>
                <a:cs typeface="Aharoni" panose="02010803020104030203" pitchFamily="2" charset="-79"/>
              </a:rPr>
              <a:t>Strategies for workforce</a:t>
            </a:r>
            <a:endParaRPr lang="en-GB" sz="5400" dirty="0">
              <a:solidFill>
                <a:schemeClr val="accent1"/>
              </a:solidFill>
              <a:latin typeface="Aharoni" panose="02010803020104030203" pitchFamily="2" charset="-79"/>
              <a:cs typeface="Aharoni" panose="02010803020104030203" pitchFamily="2" charset="-79"/>
            </a:endParaRP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EA069C-7644-027E-6A25-D0603E335786}"/>
              </a:ext>
            </a:extLst>
          </p:cNvPr>
          <p:cNvSpPr>
            <a:spLocks noGrp="1"/>
          </p:cNvSpPr>
          <p:nvPr>
            <p:ph idx="1"/>
          </p:nvPr>
        </p:nvSpPr>
        <p:spPr>
          <a:xfrm>
            <a:off x="384048" y="1763287"/>
            <a:ext cx="8348472" cy="4856174"/>
          </a:xfrm>
        </p:spPr>
        <p:txBody>
          <a:bodyPr anchor="t">
            <a:normAutofi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Formal relationships should be built between urban and rural diagnostic imaging facilities to rotate training students and build local capacity</a:t>
            </a:r>
          </a:p>
          <a:p>
            <a:r>
              <a:rPr lang="en-GB" dirty="0">
                <a:effectLst/>
                <a:latin typeface="Times New Roman" panose="02020603050405020304" pitchFamily="18" charset="0"/>
                <a:ea typeface="Calibri" panose="020F0502020204030204" pitchFamily="34" charset="0"/>
                <a:cs typeface="Times New Roman" panose="02020603050405020304" pitchFamily="18" charset="0"/>
              </a:rPr>
              <a:t>Incentive and non-incentive strategies should be designed to encourage diagnostic imaging professionals to locate and remain in rural areas</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r>
              <a:rPr lang="en-GB" dirty="0">
                <a:effectLst/>
                <a:latin typeface="Times New Roman" panose="02020603050405020304" pitchFamily="18" charset="0"/>
                <a:ea typeface="Calibri" panose="020F0502020204030204" pitchFamily="34" charset="0"/>
                <a:cs typeface="Times New Roman" panose="02020603050405020304" pitchFamily="18" charset="0"/>
              </a:rPr>
              <a:t>Fellowship training in diagnostic radiography can improve the confidence of diagnostic radiographers and their preparedness to assume leadership level of responsibility as specialists and consultants</a:t>
            </a: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23087B8-1D9D-9539-9789-A2DEA46342FE}"/>
              </a:ext>
            </a:extLst>
          </p:cNvPr>
          <p:cNvSpPr>
            <a:spLocks noGrp="1"/>
          </p:cNvSpPr>
          <p:nvPr>
            <p:ph type="sldNum" sz="quarter" idx="12"/>
          </p:nvPr>
        </p:nvSpPr>
        <p:spPr>
          <a:xfrm>
            <a:off x="8610600" y="6356350"/>
            <a:ext cx="2743200" cy="365125"/>
          </a:xfrm>
        </p:spPr>
        <p:txBody>
          <a:bodyPr>
            <a:normAutofit fontScale="92500" lnSpcReduction="10000"/>
          </a:bodyPr>
          <a:lstStyle/>
          <a:p>
            <a:pPr>
              <a:spcAft>
                <a:spcPts val="600"/>
              </a:spcAft>
            </a:pPr>
            <a:fld id="{101476C6-4801-4CFD-8CD6-69F69910ABA1}" type="slidenum">
              <a:rPr lang="en-GB" sz="2000" smtClean="0"/>
              <a:pPr>
                <a:spcAft>
                  <a:spcPts val="600"/>
                </a:spcAft>
              </a:pPr>
              <a:t>21</a:t>
            </a:fld>
            <a:endParaRPr lang="en-GB" dirty="0"/>
          </a:p>
        </p:txBody>
      </p:sp>
      <p:pic>
        <p:nvPicPr>
          <p:cNvPr id="5" name="Picture 4" descr="A picture containing text&#10;&#10;Description automatically generated">
            <a:extLst>
              <a:ext uri="{FF2B5EF4-FFF2-40B4-BE49-F238E27FC236}">
                <a16:creationId xmlns:a16="http://schemas.microsoft.com/office/drawing/2014/main" id="{040FD36A-B26A-31D8-48AC-EA1A56776DD3}"/>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4653" r="21233" b="743"/>
          <a:stretch/>
        </p:blipFill>
        <p:spPr>
          <a:xfrm>
            <a:off x="8610600" y="2098747"/>
            <a:ext cx="3461526" cy="3913552"/>
          </a:xfrm>
          <a:prstGeom prst="rect">
            <a:avLst/>
          </a:prstGeom>
        </p:spPr>
      </p:pic>
    </p:spTree>
    <p:extLst>
      <p:ext uri="{BB962C8B-B14F-4D97-AF65-F5344CB8AC3E}">
        <p14:creationId xmlns:p14="http://schemas.microsoft.com/office/powerpoint/2010/main" val="2085924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3DDD-8848-62AF-E9E7-40266E7DE606}"/>
              </a:ext>
            </a:extLst>
          </p:cNvPr>
          <p:cNvSpPr>
            <a:spLocks noGrp="1"/>
          </p:cNvSpPr>
          <p:nvPr>
            <p:ph type="title"/>
          </p:nvPr>
        </p:nvSpPr>
        <p:spPr/>
        <p:txBody>
          <a:bodyPr/>
          <a:lstStyle/>
          <a:p>
            <a:r>
              <a:rPr lang="en-US" dirty="0">
                <a:solidFill>
                  <a:schemeClr val="accent1"/>
                </a:solidFill>
                <a:latin typeface="Aharoni" panose="02010803020104030203" pitchFamily="2" charset="-79"/>
                <a:cs typeface="Aharoni" panose="02010803020104030203" pitchFamily="2" charset="-79"/>
              </a:rPr>
              <a:t>Conclusion </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D1F53442-98FB-2D45-EF8A-F39C66EF2FBB}"/>
              </a:ext>
            </a:extLst>
          </p:cNvPr>
          <p:cNvSpPr>
            <a:spLocks noGrp="1"/>
          </p:cNvSpPr>
          <p:nvPr>
            <p:ph idx="1"/>
          </p:nvPr>
        </p:nvSpPr>
        <p:spPr>
          <a:xfrm>
            <a:off x="641604" y="1968436"/>
            <a:ext cx="10515600" cy="4351338"/>
          </a:xfrm>
        </p:spPr>
        <p:txBody>
          <a:bodyPr>
            <a:normAutofit/>
          </a:bodyPr>
          <a:lstStyle/>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It can be seen that the barriers are complex. However, by strengthening partnerships, providing leadership, promoting health literacy and investing in the training of diagnostic radiographers, person-centred diagnostic imaging care can be achieved in LMICs.</a:t>
            </a:r>
          </a:p>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There is also the need to understand how well integrated person-centred care has become in the education, training and core competences of diagnostic imaging professionals.</a:t>
            </a:r>
          </a:p>
          <a:p>
            <a:pPr marL="0" indent="0" algn="just">
              <a:buNone/>
            </a:pP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E17AC60-4579-7ACB-02FD-67563F9300B1}"/>
              </a:ext>
            </a:extLst>
          </p:cNvPr>
          <p:cNvSpPr>
            <a:spLocks noGrp="1"/>
          </p:cNvSpPr>
          <p:nvPr>
            <p:ph type="sldNum" sz="quarter" idx="12"/>
          </p:nvPr>
        </p:nvSpPr>
        <p:spPr/>
        <p:txBody>
          <a:bodyPr/>
          <a:lstStyle/>
          <a:p>
            <a:fld id="{101476C6-4801-4CFD-8CD6-69F69910ABA1}" type="slidenum">
              <a:rPr lang="en-GB" sz="2000" smtClean="0"/>
              <a:t>22</a:t>
            </a:fld>
            <a:endParaRPr lang="en-GB" dirty="0"/>
          </a:p>
        </p:txBody>
      </p:sp>
      <p:sp>
        <p:nvSpPr>
          <p:cNvPr id="4" name="Rectangle 3">
            <a:extLst>
              <a:ext uri="{FF2B5EF4-FFF2-40B4-BE49-F238E27FC236}">
                <a16:creationId xmlns:a16="http://schemas.microsoft.com/office/drawing/2014/main" id="{0522606A-9560-9063-BF5C-778DDDBFB113}"/>
              </a:ext>
            </a:extLst>
          </p:cNvPr>
          <p:cNvSpPr/>
          <p:nvPr/>
        </p:nvSpPr>
        <p:spPr>
          <a:xfrm>
            <a:off x="641604" y="1360210"/>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artoon Aeroplane And Banner With CONCLUSION Text On A Blue Sky Background.  Illustration Concept. Stock Photo, Picture And Royalty Free Image. Image  100343331.">
            <a:extLst>
              <a:ext uri="{FF2B5EF4-FFF2-40B4-BE49-F238E27FC236}">
                <a16:creationId xmlns:a16="http://schemas.microsoft.com/office/drawing/2014/main" id="{A3D38730-08D4-930E-A531-B3AF456FD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39869">
            <a:off x="6940867" y="5015025"/>
            <a:ext cx="37052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2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6BAB-AE9D-2F8C-656C-A42883282AB0}"/>
              </a:ext>
            </a:extLst>
          </p:cNvPr>
          <p:cNvSpPr>
            <a:spLocks noGrp="1"/>
          </p:cNvSpPr>
          <p:nvPr>
            <p:ph type="title"/>
          </p:nvPr>
        </p:nvSpPr>
        <p:spPr>
          <a:xfrm>
            <a:off x="838200" y="365125"/>
            <a:ext cx="10515600" cy="796163"/>
          </a:xfrm>
        </p:spPr>
        <p:txBody>
          <a:bodyPr/>
          <a:lstStyle/>
          <a:p>
            <a:r>
              <a:rPr lang="en-US" dirty="0">
                <a:solidFill>
                  <a:schemeClr val="accent1"/>
                </a:solidFill>
                <a:latin typeface="Aharoni" panose="02010803020104030203" pitchFamily="2" charset="-79"/>
                <a:cs typeface="Aharoni" panose="02010803020104030203" pitchFamily="2" charset="-79"/>
              </a:rPr>
              <a:t>References</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A9041C-ABA3-D6D0-FC63-FBD6C26E98DC}"/>
              </a:ext>
            </a:extLst>
          </p:cNvPr>
          <p:cNvSpPr>
            <a:spLocks noGrp="1"/>
          </p:cNvSpPr>
          <p:nvPr>
            <p:ph idx="1"/>
          </p:nvPr>
        </p:nvSpPr>
        <p:spPr>
          <a:xfrm>
            <a:off x="208788" y="1783080"/>
            <a:ext cx="11311128" cy="5195061"/>
          </a:xfrm>
        </p:spPr>
        <p:txBody>
          <a:bodyPr>
            <a:normAutofit/>
          </a:bodyPr>
          <a:lstStyle/>
          <a:p>
            <a:pPr algn="just"/>
            <a:r>
              <a:rPr lang="en-US" sz="2000" dirty="0">
                <a:effectLst/>
                <a:latin typeface="Times New Roman" panose="02020603050405020304" pitchFamily="18" charset="0"/>
                <a:ea typeface="Calibri" panose="020F0502020204030204" pitchFamily="34" charset="0"/>
              </a:rPr>
              <a:t>Clayton, J. M., Hancock, K. M., </a:t>
            </a:r>
            <a:r>
              <a:rPr lang="en-US" sz="2000" dirty="0" err="1">
                <a:effectLst/>
                <a:latin typeface="Times New Roman" panose="02020603050405020304" pitchFamily="18" charset="0"/>
                <a:ea typeface="Calibri" panose="020F0502020204030204" pitchFamily="34" charset="0"/>
              </a:rPr>
              <a:t>Butow</a:t>
            </a:r>
            <a:r>
              <a:rPr lang="en-US" sz="2000" dirty="0">
                <a:effectLst/>
                <a:latin typeface="Times New Roman" panose="02020603050405020304" pitchFamily="18" charset="0"/>
                <a:ea typeface="Calibri" panose="020F0502020204030204" pitchFamily="34" charset="0"/>
              </a:rPr>
              <a:t>, P. N., Tattersall, M. H., &amp; </a:t>
            </a:r>
            <a:r>
              <a:rPr lang="en-US" sz="2000" dirty="0" err="1">
                <a:effectLst/>
                <a:latin typeface="Times New Roman" panose="02020603050405020304" pitchFamily="18" charset="0"/>
                <a:ea typeface="Calibri" panose="020F0502020204030204" pitchFamily="34" charset="0"/>
              </a:rPr>
              <a:t>Currow</a:t>
            </a:r>
            <a:r>
              <a:rPr lang="en-US" sz="2000" dirty="0">
                <a:effectLst/>
                <a:latin typeface="Times New Roman" panose="02020603050405020304" pitchFamily="18" charset="0"/>
                <a:ea typeface="Calibri" panose="020F0502020204030204" pitchFamily="34" charset="0"/>
              </a:rPr>
              <a:t>, D. C. (2007). Clinical practice guidelines for communicating prognosis and end-of-life issues with adults in the advanced stages of a life-limiting illness, and their caregivers. The Medical Journal of Australia, 186(12), S77-S108. </a:t>
            </a:r>
            <a:endParaRPr lang="en-GB" sz="2000" dirty="0">
              <a:effectLst/>
              <a:latin typeface="Times New Roman" panose="02020603050405020304" pitchFamily="18" charset="0"/>
              <a:ea typeface="Calibri" panose="020F0502020204030204" pitchFamily="34" charset="0"/>
            </a:endParaRPr>
          </a:p>
          <a:p>
            <a:pPr algn="just"/>
            <a:r>
              <a:rPr lang="en-US" sz="2000" dirty="0">
                <a:effectLst/>
                <a:latin typeface="Times New Roman" panose="02020603050405020304" pitchFamily="18" charset="0"/>
                <a:ea typeface="Calibri" panose="020F0502020204030204" pitchFamily="34" charset="0"/>
              </a:rPr>
              <a:t>Ehrlich, R., &amp; </a:t>
            </a:r>
            <a:r>
              <a:rPr lang="en-US" sz="2000" dirty="0" err="1">
                <a:effectLst/>
                <a:latin typeface="Times New Roman" panose="02020603050405020304" pitchFamily="18" charset="0"/>
                <a:ea typeface="Calibri" panose="020F0502020204030204" pitchFamily="34" charset="0"/>
              </a:rPr>
              <a:t>Coakes</a:t>
            </a:r>
            <a:r>
              <a:rPr lang="en-US" sz="2000" dirty="0">
                <a:effectLst/>
                <a:latin typeface="Times New Roman" panose="02020603050405020304" pitchFamily="18" charset="0"/>
                <a:ea typeface="Calibri" panose="020F0502020204030204" pitchFamily="34" charset="0"/>
              </a:rPr>
              <a:t>, D. (2020). Patient care in radiography: with an introduction to medical imaging (10 ed.). Missouri: Elsevier.</a:t>
            </a:r>
            <a:endParaRPr lang="en-GB" sz="2000" dirty="0">
              <a:effectLst/>
              <a:latin typeface="Times New Roman" panose="02020603050405020304" pitchFamily="18" charset="0"/>
              <a:ea typeface="Calibri" panose="020F0502020204030204" pitchFamily="34" charset="0"/>
            </a:endParaRPr>
          </a:p>
          <a:p>
            <a:pPr algn="just"/>
            <a:r>
              <a:rPr lang="en-US" sz="2000" dirty="0">
                <a:effectLst/>
                <a:latin typeface="Times New Roman" panose="02020603050405020304" pitchFamily="18" charset="0"/>
                <a:ea typeface="Calibri" panose="020F0502020204030204" pitchFamily="34" charset="0"/>
              </a:rPr>
              <a:t>Levesque, J.-F., Harris, M. F., &amp; Russell, G. (2013). Patient-</a:t>
            </a:r>
            <a:r>
              <a:rPr lang="en-US" sz="2000" dirty="0" err="1">
                <a:effectLst/>
                <a:latin typeface="Times New Roman" panose="02020603050405020304" pitchFamily="18" charset="0"/>
                <a:ea typeface="Calibri" panose="020F0502020204030204" pitchFamily="34" charset="0"/>
              </a:rPr>
              <a:t>centred</a:t>
            </a:r>
            <a:r>
              <a:rPr lang="en-US" sz="2000" dirty="0">
                <a:effectLst/>
                <a:latin typeface="Times New Roman" panose="02020603050405020304" pitchFamily="18" charset="0"/>
                <a:ea typeface="Calibri" panose="020F0502020204030204" pitchFamily="34" charset="0"/>
              </a:rPr>
              <a:t> access to health care: </a:t>
            </a:r>
            <a:r>
              <a:rPr lang="en-US" sz="2000" dirty="0" err="1">
                <a:effectLst/>
                <a:latin typeface="Times New Roman" panose="02020603050405020304" pitchFamily="18" charset="0"/>
                <a:ea typeface="Calibri" panose="020F0502020204030204" pitchFamily="34" charset="0"/>
              </a:rPr>
              <a:t>conceptualising</a:t>
            </a:r>
            <a:r>
              <a:rPr lang="en-US" sz="2000" dirty="0">
                <a:effectLst/>
                <a:latin typeface="Times New Roman" panose="02020603050405020304" pitchFamily="18" charset="0"/>
                <a:ea typeface="Calibri" panose="020F0502020204030204" pitchFamily="34" charset="0"/>
              </a:rPr>
              <a:t> access at the interface of health systems and populations. International Journal for Equity in Health, 12(1), 18-26. doi:10.1186/1475-9276-12-18</a:t>
            </a:r>
            <a:endParaRPr lang="en-GB" sz="2000" dirty="0">
              <a:effectLst/>
              <a:latin typeface="Times New Roman" panose="02020603050405020304" pitchFamily="18" charset="0"/>
              <a:ea typeface="Calibri" panose="020F0502020204030204" pitchFamily="34" charset="0"/>
            </a:endParaRPr>
          </a:p>
          <a:p>
            <a:pPr algn="just"/>
            <a:r>
              <a:rPr lang="en-US" sz="2000" dirty="0" err="1">
                <a:effectLst/>
                <a:latin typeface="Times New Roman" panose="02020603050405020304" pitchFamily="18" charset="0"/>
                <a:ea typeface="Calibri" panose="020F0502020204030204" pitchFamily="34" charset="0"/>
              </a:rPr>
              <a:t>Mirzoev</a:t>
            </a:r>
            <a:r>
              <a:rPr lang="en-US" sz="2000" dirty="0">
                <a:effectLst/>
                <a:latin typeface="Times New Roman" panose="02020603050405020304" pitchFamily="18" charset="0"/>
                <a:ea typeface="Calibri" panose="020F0502020204030204" pitchFamily="34" charset="0"/>
              </a:rPr>
              <a:t>, T., &amp; Kane, S. (2017). What is health systems responsiveness? Review of existing knowledge and proposed conceptual framework. BMJ Global Health, 2(4), e000486-e000496. doi:10.1136/bmjgh-2017-000486</a:t>
            </a:r>
            <a:endParaRPr lang="en-GB" sz="2000" dirty="0">
              <a:effectLst/>
              <a:latin typeface="Times New Roman" panose="02020603050405020304" pitchFamily="18" charset="0"/>
              <a:ea typeface="Calibri" panose="020F0502020204030204" pitchFamily="34" charset="0"/>
            </a:endParaRPr>
          </a:p>
          <a:p>
            <a:pPr algn="just"/>
            <a:r>
              <a:rPr lang="en-US" sz="2000" dirty="0">
                <a:effectLst/>
                <a:latin typeface="Times New Roman" panose="02020603050405020304" pitchFamily="18" charset="0"/>
                <a:ea typeface="Calibri" panose="020F0502020204030204" pitchFamily="34" charset="0"/>
              </a:rPr>
              <a:t>Mutha, S., Allen, C., &amp; Welch, M. (2002). Toward culturally competent care: a toolbox for teaching communication strategies. San Francisco, CA: Center for the Health Professions, University of California.</a:t>
            </a:r>
            <a:endParaRPr lang="en-GB" sz="2000" dirty="0">
              <a:effectLst/>
              <a:latin typeface="Times New Roman" panose="02020603050405020304" pitchFamily="18" charset="0"/>
              <a:ea typeface="Calibri" panose="020F0502020204030204" pitchFamily="34" charset="0"/>
            </a:endParaRPr>
          </a:p>
          <a:p>
            <a:pPr algn="just"/>
            <a:endParaRPr lang="en-GB" sz="2000" dirty="0"/>
          </a:p>
        </p:txBody>
      </p:sp>
      <p:sp>
        <p:nvSpPr>
          <p:cNvPr id="6" name="Slide Number Placeholder 5">
            <a:extLst>
              <a:ext uri="{FF2B5EF4-FFF2-40B4-BE49-F238E27FC236}">
                <a16:creationId xmlns:a16="http://schemas.microsoft.com/office/drawing/2014/main" id="{A342B502-89E5-3A1F-F4AD-281C7DF35986}"/>
              </a:ext>
            </a:extLst>
          </p:cNvPr>
          <p:cNvSpPr>
            <a:spLocks noGrp="1"/>
          </p:cNvSpPr>
          <p:nvPr>
            <p:ph type="sldNum" sz="quarter" idx="12"/>
          </p:nvPr>
        </p:nvSpPr>
        <p:spPr/>
        <p:txBody>
          <a:bodyPr/>
          <a:lstStyle/>
          <a:p>
            <a:fld id="{101476C6-4801-4CFD-8CD6-69F69910ABA1}" type="slidenum">
              <a:rPr lang="en-GB" sz="2000" smtClean="0"/>
              <a:t>23</a:t>
            </a:fld>
            <a:endParaRPr lang="en-GB" dirty="0"/>
          </a:p>
        </p:txBody>
      </p:sp>
      <p:sp>
        <p:nvSpPr>
          <p:cNvPr id="4" name="Rectangle 3">
            <a:extLst>
              <a:ext uri="{FF2B5EF4-FFF2-40B4-BE49-F238E27FC236}">
                <a16:creationId xmlns:a16="http://schemas.microsoft.com/office/drawing/2014/main" id="{336378A9-0E2D-104D-8B7E-09F7E1CE97BE}"/>
              </a:ext>
            </a:extLst>
          </p:cNvPr>
          <p:cNvSpPr/>
          <p:nvPr/>
        </p:nvSpPr>
        <p:spPr>
          <a:xfrm>
            <a:off x="478536" y="1092710"/>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260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0F8A-DCC2-019E-204D-18D51AF8A861}"/>
              </a:ext>
            </a:extLst>
          </p:cNvPr>
          <p:cNvSpPr>
            <a:spLocks noGrp="1"/>
          </p:cNvSpPr>
          <p:nvPr>
            <p:ph type="title"/>
          </p:nvPr>
        </p:nvSpPr>
        <p:spPr>
          <a:xfrm>
            <a:off x="838200" y="365125"/>
            <a:ext cx="10515600" cy="814451"/>
          </a:xfrm>
        </p:spPr>
        <p:txBody>
          <a:bodyPr/>
          <a:lstStyle/>
          <a:p>
            <a:r>
              <a:rPr lang="en-US" dirty="0">
                <a:solidFill>
                  <a:schemeClr val="accent1"/>
                </a:solidFill>
                <a:latin typeface="Aharoni" panose="02010803020104030203" pitchFamily="2" charset="-79"/>
                <a:cs typeface="Aharoni" panose="02010803020104030203" pitchFamily="2" charset="-79"/>
              </a:rPr>
              <a:t>References cont.</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949AE6C-E736-460D-117E-8A904D1FC1AB}"/>
              </a:ext>
            </a:extLst>
          </p:cNvPr>
          <p:cNvSpPr>
            <a:spLocks noGrp="1"/>
          </p:cNvSpPr>
          <p:nvPr>
            <p:ph idx="1"/>
          </p:nvPr>
        </p:nvSpPr>
        <p:spPr>
          <a:xfrm>
            <a:off x="475488" y="1837943"/>
            <a:ext cx="11311128" cy="4389121"/>
          </a:xfrm>
        </p:spPr>
        <p:txBody>
          <a:bodyPr>
            <a:normAutofit/>
          </a:bodyPr>
          <a:lstStyle/>
          <a:p>
            <a:pPr marL="457200" marR="0" indent="-457200" algn="just">
              <a:spcBef>
                <a:spcPts val="0"/>
              </a:spcBef>
              <a:spcAft>
                <a:spcPts val="1800"/>
              </a:spcAft>
            </a:pPr>
            <a:r>
              <a:rPr lang="en-US" sz="2000" dirty="0" err="1">
                <a:effectLst/>
                <a:latin typeface="Times New Roman" panose="02020603050405020304" pitchFamily="18" charset="0"/>
                <a:ea typeface="Calibri" panose="020F0502020204030204" pitchFamily="34" charset="0"/>
              </a:rPr>
              <a:t>Sørensen</a:t>
            </a:r>
            <a:r>
              <a:rPr lang="en-US" sz="2000" dirty="0">
                <a:effectLst/>
                <a:latin typeface="Times New Roman" panose="02020603050405020304" pitchFamily="18" charset="0"/>
                <a:ea typeface="Calibri" panose="020F0502020204030204" pitchFamily="34" charset="0"/>
              </a:rPr>
              <a:t>, K., Van den </a:t>
            </a:r>
            <a:r>
              <a:rPr lang="en-US" sz="2000" dirty="0" err="1">
                <a:effectLst/>
                <a:latin typeface="Times New Roman" panose="02020603050405020304" pitchFamily="18" charset="0"/>
                <a:ea typeface="Calibri" panose="020F0502020204030204" pitchFamily="34" charset="0"/>
              </a:rPr>
              <a:t>Broucke</a:t>
            </a:r>
            <a:r>
              <a:rPr lang="en-US" sz="2000" dirty="0">
                <a:effectLst/>
                <a:latin typeface="Times New Roman" panose="02020603050405020304" pitchFamily="18" charset="0"/>
                <a:ea typeface="Calibri" panose="020F0502020204030204" pitchFamily="34" charset="0"/>
              </a:rPr>
              <a:t>, S., </a:t>
            </a:r>
            <a:r>
              <a:rPr lang="en-US" sz="2000" dirty="0" err="1">
                <a:effectLst/>
                <a:latin typeface="Times New Roman" panose="02020603050405020304" pitchFamily="18" charset="0"/>
                <a:ea typeface="Calibri" panose="020F0502020204030204" pitchFamily="34" charset="0"/>
              </a:rPr>
              <a:t>Fullam</a:t>
            </a:r>
            <a:r>
              <a:rPr lang="en-US" sz="2000" dirty="0">
                <a:effectLst/>
                <a:latin typeface="Times New Roman" panose="02020603050405020304" pitchFamily="18" charset="0"/>
                <a:ea typeface="Calibri" panose="020F0502020204030204" pitchFamily="34" charset="0"/>
              </a:rPr>
              <a:t>, J., Doyle, G., </a:t>
            </a:r>
            <a:r>
              <a:rPr lang="en-US" sz="2000" dirty="0" err="1">
                <a:effectLst/>
                <a:latin typeface="Times New Roman" panose="02020603050405020304" pitchFamily="18" charset="0"/>
                <a:ea typeface="Calibri" panose="020F0502020204030204" pitchFamily="34" charset="0"/>
              </a:rPr>
              <a:t>Pelikan</a:t>
            </a:r>
            <a:r>
              <a:rPr lang="en-US" sz="2000" dirty="0">
                <a:effectLst/>
                <a:latin typeface="Times New Roman" panose="02020603050405020304" pitchFamily="18" charset="0"/>
                <a:ea typeface="Calibri" panose="020F0502020204030204" pitchFamily="34" charset="0"/>
              </a:rPr>
              <a:t>, J., </a:t>
            </a:r>
            <a:r>
              <a:rPr lang="en-US" sz="2000" dirty="0" err="1">
                <a:effectLst/>
                <a:latin typeface="Times New Roman" panose="02020603050405020304" pitchFamily="18" charset="0"/>
                <a:ea typeface="Calibri" panose="020F0502020204030204" pitchFamily="34" charset="0"/>
              </a:rPr>
              <a:t>Slonska</a:t>
            </a:r>
            <a:r>
              <a:rPr lang="en-US" sz="2000" dirty="0">
                <a:effectLst/>
                <a:latin typeface="Times New Roman" panose="02020603050405020304" pitchFamily="18" charset="0"/>
                <a:ea typeface="Calibri" panose="020F0502020204030204" pitchFamily="34" charset="0"/>
              </a:rPr>
              <a:t>, Z., &amp; Brand, H. (2012). Health literacy and public health: a systematic review and integration of definitions and models. BMC Public  Health, 12(1), 1-13. </a:t>
            </a:r>
            <a:endParaRPr lang="en-GB" sz="2000" dirty="0">
              <a:effectLst/>
              <a:latin typeface="Times New Roman" panose="02020603050405020304" pitchFamily="18" charset="0"/>
              <a:ea typeface="Calibri" panose="020F0502020204030204" pitchFamily="34" charset="0"/>
            </a:endParaRPr>
          </a:p>
          <a:p>
            <a:pPr marL="457200" marR="0" indent="-457200" algn="just">
              <a:spcBef>
                <a:spcPts val="0"/>
              </a:spcBef>
              <a:spcAft>
                <a:spcPts val="1800"/>
              </a:spcAft>
            </a:pPr>
            <a:r>
              <a:rPr lang="en-US" sz="2000" dirty="0">
                <a:effectLst/>
                <a:latin typeface="Times New Roman" panose="02020603050405020304" pitchFamily="18" charset="0"/>
                <a:ea typeface="Calibri" panose="020F0502020204030204" pitchFamily="34" charset="0"/>
              </a:rPr>
              <a:t>Studer Group. (2010). The nurse leader handbook (1 ed.). Parkway: Fire Starter Publishing.</a:t>
            </a:r>
            <a:endParaRPr lang="en-GB" sz="2000" dirty="0">
              <a:effectLst/>
              <a:latin typeface="Times New Roman" panose="02020603050405020304" pitchFamily="18" charset="0"/>
              <a:ea typeface="Calibri" panose="020F0502020204030204" pitchFamily="34" charset="0"/>
            </a:endParaRPr>
          </a:p>
          <a:p>
            <a:pPr marL="457200" marR="0" indent="-457200" algn="just">
              <a:spcBef>
                <a:spcPts val="0"/>
              </a:spcBef>
              <a:spcAft>
                <a:spcPts val="1800"/>
              </a:spcAft>
            </a:pPr>
            <a:r>
              <a:rPr lang="en-US" sz="2000" dirty="0">
                <a:effectLst/>
                <a:latin typeface="Times New Roman" panose="02020603050405020304" pitchFamily="18" charset="0"/>
                <a:ea typeface="Calibri" panose="020F0502020204030204" pitchFamily="34" charset="0"/>
              </a:rPr>
              <a:t>SWSLHD. (2017). Our leadership strategy: A shared approach to leadership 2017-2021. Sydney: ZEST Health Strategies.</a:t>
            </a:r>
            <a:endParaRPr lang="en-GB"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World Bank Group. (2023). World Bank country and lending groups. Washington, D.C: The World Bank Group Retrieved from </a:t>
            </a:r>
            <a:r>
              <a:rPr lang="en-US" sz="2000" u="sng" dirty="0">
                <a:solidFill>
                  <a:srgbClr val="0563C1"/>
                </a:solidFill>
                <a:effectLst/>
                <a:latin typeface="Times New Roman" panose="02020603050405020304" pitchFamily="18" charset="0"/>
                <a:ea typeface="Calibri" panose="020F0502020204030204" pitchFamily="34" charset="0"/>
                <a:hlinkClick r:id="rId2"/>
              </a:rPr>
              <a:t>https://datahelpdesk.worldbank.org/knowledgebase/articles/906519-world-bank-country-and-lending-groups</a:t>
            </a:r>
            <a:endParaRPr lang="en-GB" sz="2000" dirty="0">
              <a:effectLst/>
              <a:latin typeface="Times New Roman" panose="02020603050405020304" pitchFamily="18" charset="0"/>
              <a:ea typeface="Calibri" panose="020F0502020204030204" pitchFamily="34" charset="0"/>
            </a:endParaRPr>
          </a:p>
          <a:p>
            <a:endParaRPr lang="en-GB" sz="2000" dirty="0"/>
          </a:p>
        </p:txBody>
      </p:sp>
      <p:sp>
        <p:nvSpPr>
          <p:cNvPr id="4" name="Slide Number Placeholder 3">
            <a:extLst>
              <a:ext uri="{FF2B5EF4-FFF2-40B4-BE49-F238E27FC236}">
                <a16:creationId xmlns:a16="http://schemas.microsoft.com/office/drawing/2014/main" id="{2209F426-7070-62B4-3B4C-615D434D64EE}"/>
              </a:ext>
            </a:extLst>
          </p:cNvPr>
          <p:cNvSpPr>
            <a:spLocks noGrp="1"/>
          </p:cNvSpPr>
          <p:nvPr>
            <p:ph type="sldNum" sz="quarter" idx="12"/>
          </p:nvPr>
        </p:nvSpPr>
        <p:spPr/>
        <p:txBody>
          <a:bodyPr/>
          <a:lstStyle/>
          <a:p>
            <a:fld id="{101476C6-4801-4CFD-8CD6-69F69910ABA1}" type="slidenum">
              <a:rPr lang="en-GB" sz="2000" smtClean="0"/>
              <a:t>24</a:t>
            </a:fld>
            <a:endParaRPr lang="en-GB" dirty="0"/>
          </a:p>
        </p:txBody>
      </p:sp>
      <p:sp>
        <p:nvSpPr>
          <p:cNvPr id="5" name="Rectangle 4">
            <a:extLst>
              <a:ext uri="{FF2B5EF4-FFF2-40B4-BE49-F238E27FC236}">
                <a16:creationId xmlns:a16="http://schemas.microsoft.com/office/drawing/2014/main" id="{B835E3EE-ADFC-988D-584E-F5AF38DB6430}"/>
              </a:ext>
            </a:extLst>
          </p:cNvPr>
          <p:cNvSpPr/>
          <p:nvPr/>
        </p:nvSpPr>
        <p:spPr>
          <a:xfrm>
            <a:off x="710184" y="1021882"/>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96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2,374 Thank You Stock Photos - Free &amp; Royalty-Free Stock ...">
            <a:extLst>
              <a:ext uri="{FF2B5EF4-FFF2-40B4-BE49-F238E27FC236}">
                <a16:creationId xmlns:a16="http://schemas.microsoft.com/office/drawing/2014/main" id="{BDBC3AD3-F01C-2A32-AB3A-0613CA5011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24" y="0"/>
            <a:ext cx="12496800" cy="69735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7A53E7C-AD8E-A6E0-51A7-345A4F1BB576}"/>
              </a:ext>
            </a:extLst>
          </p:cNvPr>
          <p:cNvSpPr>
            <a:spLocks noGrp="1"/>
          </p:cNvSpPr>
          <p:nvPr>
            <p:ph type="sldNum" sz="quarter" idx="12"/>
          </p:nvPr>
        </p:nvSpPr>
        <p:spPr/>
        <p:txBody>
          <a:bodyPr/>
          <a:lstStyle/>
          <a:p>
            <a:fld id="{101476C6-4801-4CFD-8CD6-69F69910ABA1}" type="slidenum">
              <a:rPr lang="en-GB" sz="1800" smtClean="0"/>
              <a:t>25</a:t>
            </a:fld>
            <a:endParaRPr lang="en-GB" dirty="0"/>
          </a:p>
        </p:txBody>
      </p:sp>
    </p:spTree>
    <p:extLst>
      <p:ext uri="{BB962C8B-B14F-4D97-AF65-F5344CB8AC3E}">
        <p14:creationId xmlns:p14="http://schemas.microsoft.com/office/powerpoint/2010/main" val="158876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8D39-FD58-7703-658B-228D2FF95AF0}"/>
              </a:ext>
            </a:extLst>
          </p:cNvPr>
          <p:cNvSpPr>
            <a:spLocks noGrp="1"/>
          </p:cNvSpPr>
          <p:nvPr>
            <p:ph type="title"/>
          </p:nvPr>
        </p:nvSpPr>
        <p:spPr/>
        <p:txBody>
          <a:bodyPr/>
          <a:lstStyle/>
          <a:p>
            <a:r>
              <a:rPr lang="en-US" dirty="0">
                <a:solidFill>
                  <a:schemeClr val="accent1"/>
                </a:solidFill>
                <a:latin typeface="Aharoni" panose="02010803020104030203" pitchFamily="2" charset="-79"/>
                <a:cs typeface="Aharoni" panose="02010803020104030203" pitchFamily="2" charset="-79"/>
              </a:rPr>
              <a:t>Introduction                       </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7BE04D2-F387-CD1B-FCA2-7A2B02390F01}"/>
              </a:ext>
            </a:extLst>
          </p:cNvPr>
          <p:cNvSpPr>
            <a:spLocks noGrp="1"/>
          </p:cNvSpPr>
          <p:nvPr>
            <p:ph idx="1"/>
          </p:nvPr>
        </p:nvSpPr>
        <p:spPr>
          <a:xfrm>
            <a:off x="79248" y="1644969"/>
            <a:ext cx="11274552" cy="5076505"/>
          </a:xfrm>
        </p:spPr>
        <p:txBody>
          <a:bodyPr>
            <a:normAutofit/>
          </a:bodyPr>
          <a:lstStyle/>
          <a:p>
            <a:r>
              <a:rPr lang="en-US" dirty="0">
                <a:latin typeface="Times New Roman" panose="02020603050405020304" pitchFamily="18" charset="0"/>
                <a:cs typeface="Times New Roman" panose="02020603050405020304" pitchFamily="18" charset="0"/>
              </a:rPr>
              <a:t>Low-and-middle income countries, gross national income(GNI) per capita is $13,205 or less.</a:t>
            </a:r>
          </a:p>
          <a:p>
            <a:r>
              <a:rPr lang="en-US" dirty="0">
                <a:latin typeface="Times New Roman" panose="02020603050405020304" pitchFamily="18" charset="0"/>
                <a:cs typeface="Times New Roman" panose="02020603050405020304" pitchFamily="18" charset="0"/>
              </a:rPr>
              <a:t>A total 136 countries: 28 low-income ($1,085 or less)</a:t>
            </a:r>
          </a:p>
          <a:p>
            <a:pPr marL="0" indent="0">
              <a:buNone/>
            </a:pPr>
            <a:r>
              <a:rPr lang="en-US" dirty="0">
                <a:latin typeface="Times New Roman" panose="02020603050405020304" pitchFamily="18" charset="0"/>
                <a:cs typeface="Times New Roman" panose="02020603050405020304" pitchFamily="18" charset="0"/>
              </a:rPr>
              <a:t>                                      54 lower-middle-income ($1,086 to $4,255)</a:t>
            </a:r>
          </a:p>
          <a:p>
            <a:pPr marL="0" indent="0">
              <a:buNone/>
            </a:pPr>
            <a:r>
              <a:rPr lang="en-US" dirty="0">
                <a:latin typeface="Times New Roman" panose="02020603050405020304" pitchFamily="18" charset="0"/>
                <a:cs typeface="Times New Roman" panose="02020603050405020304" pitchFamily="18" charset="0"/>
              </a:rPr>
              <a:t>                                      54 upper –middle-income ($4,256 to $13,205)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(World bank group, 2023)                            </a:t>
            </a: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04C266AF-EC3A-8CD0-8A27-60FDF939A499}"/>
              </a:ext>
            </a:extLst>
          </p:cNvPr>
          <p:cNvSpPr>
            <a:spLocks noGrp="1"/>
          </p:cNvSpPr>
          <p:nvPr>
            <p:ph type="sldNum" sz="quarter" idx="12"/>
          </p:nvPr>
        </p:nvSpPr>
        <p:spPr/>
        <p:txBody>
          <a:bodyPr/>
          <a:lstStyle/>
          <a:p>
            <a:fld id="{101476C6-4801-4CFD-8CD6-69F69910ABA1}" type="slidenum">
              <a:rPr lang="en-GB" sz="2000" smtClean="0"/>
              <a:t>3</a:t>
            </a:fld>
            <a:endParaRPr lang="en-GB" sz="2000" dirty="0"/>
          </a:p>
        </p:txBody>
      </p:sp>
      <p:sp>
        <p:nvSpPr>
          <p:cNvPr id="4" name="Rectangle 3">
            <a:extLst>
              <a:ext uri="{FF2B5EF4-FFF2-40B4-BE49-F238E27FC236}">
                <a16:creationId xmlns:a16="http://schemas.microsoft.com/office/drawing/2014/main" id="{E3F8623E-1789-BBA9-CF0D-41BF4D61C2B1}"/>
              </a:ext>
            </a:extLst>
          </p:cNvPr>
          <p:cNvSpPr/>
          <p:nvPr/>
        </p:nvSpPr>
        <p:spPr>
          <a:xfrm>
            <a:off x="710184" y="1360210"/>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Teacher Cartoon png download - 1300*1600 - Free Transparent Presentation  png Download. - CleanPNG / KissPNG">
            <a:extLst>
              <a:ext uri="{FF2B5EF4-FFF2-40B4-BE49-F238E27FC236}">
                <a16:creationId xmlns:a16="http://schemas.microsoft.com/office/drawing/2014/main" id="{534AEEB4-71A1-B9E8-0734-4AD1724DE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203" y="4647739"/>
            <a:ext cx="1570228" cy="1954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0F49F1DF-FE13-55B6-CD00-96AC4F126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9287">
            <a:off x="10400182" y="2390068"/>
            <a:ext cx="1217452" cy="1217452"/>
          </a:xfrm>
          <a:prstGeom prst="rect">
            <a:avLst/>
          </a:prstGeom>
        </p:spPr>
      </p:pic>
    </p:spTree>
    <p:extLst>
      <p:ext uri="{BB962C8B-B14F-4D97-AF65-F5344CB8AC3E}">
        <p14:creationId xmlns:p14="http://schemas.microsoft.com/office/powerpoint/2010/main" val="321056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5253-85FA-09E4-E6AB-388C97384088}"/>
              </a:ext>
            </a:extLst>
          </p:cNvPr>
          <p:cNvSpPr>
            <a:spLocks noGrp="1"/>
          </p:cNvSpPr>
          <p:nvPr>
            <p:ph type="title"/>
          </p:nvPr>
        </p:nvSpPr>
        <p:spPr>
          <a:xfrm>
            <a:off x="460248" y="383413"/>
            <a:ext cx="11353800" cy="1325563"/>
          </a:xfrm>
        </p:spPr>
        <p:txBody>
          <a:bodyPr/>
          <a:lstStyle/>
          <a:p>
            <a:r>
              <a:rPr lang="en-US" dirty="0">
                <a:solidFill>
                  <a:schemeClr val="accent1"/>
                </a:solidFill>
                <a:latin typeface="Aharoni" panose="02010803020104030203" pitchFamily="2" charset="-79"/>
                <a:cs typeface="Aharoni" panose="02010803020104030203" pitchFamily="2" charset="-79"/>
              </a:rPr>
              <a:t>Person-centered diagnostic imaging care </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4330E6A-EC30-326A-D1FD-EB16AA581DDE}"/>
              </a:ext>
            </a:extLst>
          </p:cNvPr>
          <p:cNvSpPr>
            <a:spLocks noGrp="1"/>
          </p:cNvSpPr>
          <p:nvPr>
            <p:ph idx="1"/>
          </p:nvPr>
        </p:nvSpPr>
        <p:spPr>
          <a:xfrm>
            <a:off x="237744" y="1378498"/>
            <a:ext cx="11576304" cy="5479502"/>
          </a:xfrm>
        </p:spPr>
        <p:txBody>
          <a:bodyPr>
            <a:normAutofit/>
          </a:bodyPr>
          <a:lstStyle/>
          <a:p>
            <a:pPr marL="0" indent="0" algn="just">
              <a:buNone/>
            </a:pPr>
            <a:r>
              <a:rPr lang="en-GB" dirty="0">
                <a:latin typeface="Times New Roman" panose="02020603050405020304" pitchFamily="18" charset="0"/>
                <a:ea typeface="Calibri" panose="020F0502020204030204" pitchFamily="34" charset="0"/>
                <a:cs typeface="Times New Roman" panose="02020603050405020304" pitchFamily="18" charset="0"/>
              </a:rPr>
              <a:t>Key elements: </a:t>
            </a: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T</a:t>
            </a:r>
            <a:r>
              <a:rPr lang="en-GB" dirty="0">
                <a:effectLst/>
                <a:latin typeface="Times New Roman" panose="02020603050405020304" pitchFamily="18" charset="0"/>
                <a:ea typeface="Calibri" panose="020F0502020204030204" pitchFamily="34" charset="0"/>
                <a:cs typeface="Times New Roman" panose="02020603050405020304" pitchFamily="18" charset="0"/>
              </a:rPr>
              <a:t>reating patients as individuals;</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R</a:t>
            </a:r>
            <a:r>
              <a:rPr lang="en-GB" dirty="0">
                <a:effectLst/>
                <a:latin typeface="Times New Roman" panose="02020603050405020304" pitchFamily="18" charset="0"/>
                <a:ea typeface="Calibri" panose="020F0502020204030204" pitchFamily="34" charset="0"/>
                <a:cs typeface="Times New Roman" panose="02020603050405020304" pitchFamily="18" charset="0"/>
              </a:rPr>
              <a:t>ecognising that all individuals accessing diagnostic imaging </a:t>
            </a:r>
          </a:p>
          <a:p>
            <a:pPr marL="0" indent="0" algn="just">
              <a:buNone/>
            </a:pPr>
            <a:r>
              <a:rPr lang="en-GB" dirty="0">
                <a:effectLst/>
                <a:latin typeface="Times New Roman" panose="02020603050405020304" pitchFamily="18" charset="0"/>
                <a:ea typeface="Calibri" panose="020F0502020204030204" pitchFamily="34" charset="0"/>
                <a:cs typeface="Times New Roman" panose="02020603050405020304" pitchFamily="18" charset="0"/>
              </a:rPr>
              <a:t>services have a unique clinical history, physical, social and economic needs;</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R</a:t>
            </a:r>
            <a:r>
              <a:rPr lang="en-GB" dirty="0">
                <a:effectLst/>
                <a:latin typeface="Times New Roman" panose="02020603050405020304" pitchFamily="18" charset="0"/>
                <a:ea typeface="Calibri" panose="020F0502020204030204" pitchFamily="34" charset="0"/>
                <a:cs typeface="Times New Roman" panose="02020603050405020304" pitchFamily="18" charset="0"/>
              </a:rPr>
              <a:t>ecognising that individuals accessing diagnostic imaging services need a comfortable environment;</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C</a:t>
            </a:r>
            <a:r>
              <a:rPr lang="en-GB" dirty="0">
                <a:effectLst/>
                <a:latin typeface="Times New Roman" panose="02020603050405020304" pitchFamily="18" charset="0"/>
                <a:ea typeface="Calibri" panose="020F0502020204030204" pitchFamily="34" charset="0"/>
                <a:cs typeface="Times New Roman" panose="02020603050405020304" pitchFamily="18" charset="0"/>
              </a:rPr>
              <a:t>ommunicating effectively with each individual; and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a:latin typeface="Times New Roman" panose="02020603050405020304" pitchFamily="18" charset="0"/>
                <a:ea typeface="Calibri" panose="020F0502020204030204" pitchFamily="34" charset="0"/>
                <a:cs typeface="Times New Roman" panose="02020603050405020304" pitchFamily="18" charset="0"/>
              </a:rPr>
              <a:t>R</a:t>
            </a:r>
            <a:r>
              <a:rPr lang="en-GB" dirty="0">
                <a:effectLst/>
                <a:latin typeface="Times New Roman" panose="02020603050405020304" pitchFamily="18" charset="0"/>
                <a:ea typeface="Calibri" panose="020F0502020204030204" pitchFamily="34" charset="0"/>
                <a:cs typeface="Times New Roman" panose="02020603050405020304" pitchFamily="18" charset="0"/>
              </a:rPr>
              <a:t>especting the dignity, privacy and confidentiality of individuals accessing diagnostic imaging services.   </a:t>
            </a:r>
          </a:p>
          <a:p>
            <a:pPr marL="0" indent="0" algn="just">
              <a:buNone/>
            </a:pP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62D908E-2B97-ED62-57D6-2406BBC94A41}"/>
              </a:ext>
            </a:extLst>
          </p:cNvPr>
          <p:cNvSpPr>
            <a:spLocks noGrp="1"/>
          </p:cNvSpPr>
          <p:nvPr>
            <p:ph type="sldNum" sz="quarter" idx="12"/>
          </p:nvPr>
        </p:nvSpPr>
        <p:spPr>
          <a:xfrm>
            <a:off x="8610600" y="6383782"/>
            <a:ext cx="2743200" cy="365125"/>
          </a:xfrm>
        </p:spPr>
        <p:txBody>
          <a:bodyPr/>
          <a:lstStyle/>
          <a:p>
            <a:fld id="{101476C6-4801-4CFD-8CD6-69F69910ABA1}" type="slidenum">
              <a:rPr lang="en-GB" sz="2000" smtClean="0"/>
              <a:t>4</a:t>
            </a:fld>
            <a:endParaRPr lang="en-GB" sz="2000" dirty="0"/>
          </a:p>
        </p:txBody>
      </p:sp>
      <p:sp>
        <p:nvSpPr>
          <p:cNvPr id="4" name="Rectangle 3">
            <a:extLst>
              <a:ext uri="{FF2B5EF4-FFF2-40B4-BE49-F238E27FC236}">
                <a16:creationId xmlns:a16="http://schemas.microsoft.com/office/drawing/2014/main" id="{C42A875C-FDDE-F768-6583-0B36D542667B}"/>
              </a:ext>
            </a:extLst>
          </p:cNvPr>
          <p:cNvSpPr/>
          <p:nvPr/>
        </p:nvSpPr>
        <p:spPr>
          <a:xfrm>
            <a:off x="484632" y="1378498"/>
            <a:ext cx="10927080"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959338C-7865-FC3B-3366-FCD5030BE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368" y="1232193"/>
            <a:ext cx="2151888" cy="1645561"/>
          </a:xfrm>
          <a:prstGeom prst="rect">
            <a:avLst/>
          </a:prstGeom>
        </p:spPr>
      </p:pic>
      <p:pic>
        <p:nvPicPr>
          <p:cNvPr id="9" name="Picture 8" descr="Diagram&#10;&#10;Description automatically generated">
            <a:extLst>
              <a:ext uri="{FF2B5EF4-FFF2-40B4-BE49-F238E27FC236}">
                <a16:creationId xmlns:a16="http://schemas.microsoft.com/office/drawing/2014/main" id="{3787B793-6ABC-CDC3-CB9C-4B4A14536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583552"/>
            <a:ext cx="1405466" cy="1274448"/>
          </a:xfrm>
          <a:prstGeom prst="rect">
            <a:avLst/>
          </a:prstGeom>
        </p:spPr>
      </p:pic>
    </p:spTree>
    <p:extLst>
      <p:ext uri="{BB962C8B-B14F-4D97-AF65-F5344CB8AC3E}">
        <p14:creationId xmlns:p14="http://schemas.microsoft.com/office/powerpoint/2010/main" val="391797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9D63-81D1-135F-8D43-971A4A0E46F5}"/>
              </a:ext>
            </a:extLst>
          </p:cNvPr>
          <p:cNvSpPr>
            <a:spLocks noGrp="1"/>
          </p:cNvSpPr>
          <p:nvPr>
            <p:ph type="title"/>
          </p:nvPr>
        </p:nvSpPr>
        <p:spPr/>
        <p:txBody>
          <a:bodyPr/>
          <a:lstStyle/>
          <a:p>
            <a:r>
              <a:rPr lang="en-US" dirty="0">
                <a:solidFill>
                  <a:schemeClr val="accent1"/>
                </a:solidFill>
                <a:latin typeface="Aharoni" panose="02010803020104030203" pitchFamily="2" charset="-79"/>
                <a:cs typeface="Aharoni" panose="02010803020104030203" pitchFamily="2" charset="-79"/>
              </a:rPr>
              <a:t>Useful lessons for person centered care </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14ED47-36D6-3829-F3FE-345D3C724F69}"/>
              </a:ext>
            </a:extLst>
          </p:cNvPr>
          <p:cNvSpPr>
            <a:spLocks noGrp="1"/>
          </p:cNvSpPr>
          <p:nvPr>
            <p:ph idx="1"/>
          </p:nvPr>
        </p:nvSpPr>
        <p:spPr/>
        <p:txBody>
          <a:bodyPr>
            <a:noAutofit/>
          </a:bodyPr>
          <a:lstStyle/>
          <a:p>
            <a:pPr marL="342900" marR="0" lvl="0" indent="-342900" algn="just">
              <a:lnSpc>
                <a:spcPct val="150000"/>
              </a:lnSpc>
              <a:spcBef>
                <a:spcPts val="0"/>
              </a:spcBef>
              <a:spcAft>
                <a:spcPts val="0"/>
              </a:spcAft>
              <a:buFont typeface="+mj-lt"/>
              <a:buAutoNum type="arabicPeriod"/>
            </a:pPr>
            <a:r>
              <a:rPr lang="en-AU" sz="2500" dirty="0">
                <a:effectLst/>
                <a:latin typeface="Times New Roman" panose="02020603050405020304" pitchFamily="18" charset="0"/>
                <a:ea typeface="Calibri" panose="020F0502020204030204" pitchFamily="34" charset="0"/>
                <a:cs typeface="Times New Roman" panose="02020603050405020304" pitchFamily="18" charset="0"/>
              </a:rPr>
              <a:t>Strengthening partnerships to increase access to diagnostic imaging services</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AU" sz="2500" dirty="0">
                <a:effectLst/>
                <a:latin typeface="Times New Roman" panose="02020603050405020304" pitchFamily="18" charset="0"/>
                <a:ea typeface="Calibri" panose="020F0502020204030204" pitchFamily="34" charset="0"/>
                <a:cs typeface="Times New Roman" panose="02020603050405020304" pitchFamily="18" charset="0"/>
              </a:rPr>
              <a:t>Providing leadership to improve responsiveness</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AU" sz="2500" dirty="0">
                <a:effectLst/>
                <a:latin typeface="Times New Roman" panose="02020603050405020304" pitchFamily="18" charset="0"/>
                <a:ea typeface="Calibri" panose="020F0502020204030204" pitchFamily="34" charset="0"/>
                <a:cs typeface="Times New Roman" panose="02020603050405020304" pitchFamily="18" charset="0"/>
              </a:rPr>
              <a:t>Promoting diagnostic imaging information and education through improvement in patients’ health literacy</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mj-lt"/>
              <a:buAutoNum type="arabicPeriod"/>
            </a:pPr>
            <a:r>
              <a:rPr lang="en-AU" sz="2500" dirty="0">
                <a:effectLst/>
                <a:latin typeface="Times New Roman" panose="02020603050405020304" pitchFamily="18" charset="0"/>
                <a:ea typeface="Calibri" panose="020F0502020204030204" pitchFamily="34" charset="0"/>
                <a:cs typeface="Times New Roman" panose="02020603050405020304" pitchFamily="18" charset="0"/>
              </a:rPr>
              <a:t>Developing and allocating diagnostic radiographers to promote quality and safety                                                                             </a:t>
            </a:r>
            <a:endParaRPr lang="en-GB"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4383ACF-A1BC-1B05-2CC2-57216200E61B}"/>
              </a:ext>
            </a:extLst>
          </p:cNvPr>
          <p:cNvSpPr>
            <a:spLocks noGrp="1"/>
          </p:cNvSpPr>
          <p:nvPr>
            <p:ph type="sldNum" sz="quarter" idx="12"/>
          </p:nvPr>
        </p:nvSpPr>
        <p:spPr/>
        <p:txBody>
          <a:bodyPr/>
          <a:lstStyle/>
          <a:p>
            <a:fld id="{101476C6-4801-4CFD-8CD6-69F69910ABA1}" type="slidenum">
              <a:rPr lang="en-GB" sz="2000" smtClean="0"/>
              <a:t>5</a:t>
            </a:fld>
            <a:endParaRPr lang="en-GB" sz="2000" dirty="0"/>
          </a:p>
        </p:txBody>
      </p:sp>
      <p:sp>
        <p:nvSpPr>
          <p:cNvPr id="5" name="Rectangle 4">
            <a:extLst>
              <a:ext uri="{FF2B5EF4-FFF2-40B4-BE49-F238E27FC236}">
                <a16:creationId xmlns:a16="http://schemas.microsoft.com/office/drawing/2014/main" id="{1F442736-4D7A-C976-CF67-91A948A350D3}"/>
              </a:ext>
            </a:extLst>
          </p:cNvPr>
          <p:cNvSpPr/>
          <p:nvPr/>
        </p:nvSpPr>
        <p:spPr>
          <a:xfrm>
            <a:off x="710184" y="1433362"/>
            <a:ext cx="106436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vector graphics, clipart&#10;&#10;Description automatically generated">
            <a:extLst>
              <a:ext uri="{FF2B5EF4-FFF2-40B4-BE49-F238E27FC236}">
                <a16:creationId xmlns:a16="http://schemas.microsoft.com/office/drawing/2014/main" id="{4F20BBBF-1296-10F7-8A68-9B112177A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91397">
            <a:off x="3818937" y="5335439"/>
            <a:ext cx="1039450" cy="1039450"/>
          </a:xfrm>
          <a:prstGeom prst="rect">
            <a:avLst/>
          </a:prstGeom>
        </p:spPr>
      </p:pic>
    </p:spTree>
    <p:extLst>
      <p:ext uri="{BB962C8B-B14F-4D97-AF65-F5344CB8AC3E}">
        <p14:creationId xmlns:p14="http://schemas.microsoft.com/office/powerpoint/2010/main" val="397816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1F088-2BE0-AE95-23B5-FD4191901AF4}"/>
              </a:ext>
            </a:extLst>
          </p:cNvPr>
          <p:cNvSpPr>
            <a:spLocks noGrp="1"/>
          </p:cNvSpPr>
          <p:nvPr>
            <p:ph idx="1"/>
          </p:nvPr>
        </p:nvSpPr>
        <p:spPr>
          <a:xfrm>
            <a:off x="838200" y="1674971"/>
            <a:ext cx="10515600" cy="4351338"/>
          </a:xfrm>
        </p:spPr>
        <p:txBody>
          <a:bodyPr>
            <a:normAutofit/>
          </a:bodyPr>
          <a:lstStyle/>
          <a:p>
            <a:pPr marL="0" indent="0" algn="ctr">
              <a:buNone/>
            </a:pPr>
            <a:endParaRPr lang="en-US" sz="4400" dirty="0">
              <a:latin typeface="Times New Roman" panose="02020603050405020304" pitchFamily="18" charset="0"/>
              <a:cs typeface="Times New Roman" panose="02020603050405020304" pitchFamily="18" charset="0"/>
            </a:endParaRPr>
          </a:p>
          <a:p>
            <a:pPr marL="0" indent="0" algn="ctr">
              <a:buNone/>
            </a:pPr>
            <a:endParaRPr lang="en-US" sz="4400" dirty="0">
              <a:latin typeface="Times New Roman" panose="02020603050405020304" pitchFamily="18" charset="0"/>
              <a:cs typeface="Times New Roman" panose="02020603050405020304" pitchFamily="18" charset="0"/>
            </a:endParaRPr>
          </a:p>
          <a:p>
            <a:pPr marL="0" indent="0" algn="ctr">
              <a:buNone/>
            </a:pPr>
            <a:r>
              <a:rPr lang="en-US" sz="4400" dirty="0">
                <a:latin typeface="Times New Roman" panose="02020603050405020304" pitchFamily="18" charset="0"/>
                <a:cs typeface="Times New Roman" panose="02020603050405020304" pitchFamily="18" charset="0"/>
              </a:rPr>
              <a:t>Barriers and Strategies </a:t>
            </a:r>
            <a:endParaRPr lang="en-GB" sz="4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2E4C4FA-C41C-550B-C065-15A8FA466753}"/>
              </a:ext>
            </a:extLst>
          </p:cNvPr>
          <p:cNvSpPr>
            <a:spLocks noGrp="1"/>
          </p:cNvSpPr>
          <p:nvPr>
            <p:ph type="sldNum" sz="quarter" idx="12"/>
          </p:nvPr>
        </p:nvSpPr>
        <p:spPr/>
        <p:txBody>
          <a:bodyPr/>
          <a:lstStyle/>
          <a:p>
            <a:fld id="{101476C6-4801-4CFD-8CD6-69F69910ABA1}" type="slidenum">
              <a:rPr lang="en-GB" sz="2000" smtClean="0"/>
              <a:t>6</a:t>
            </a:fld>
            <a:endParaRPr lang="en-GB" dirty="0"/>
          </a:p>
        </p:txBody>
      </p:sp>
      <p:pic>
        <p:nvPicPr>
          <p:cNvPr id="8" name="Picture 7" descr="A picture containing graphical user interface&#10;&#10;Description automatically generated">
            <a:extLst>
              <a:ext uri="{FF2B5EF4-FFF2-40B4-BE49-F238E27FC236}">
                <a16:creationId xmlns:a16="http://schemas.microsoft.com/office/drawing/2014/main" id="{3BA57C93-B69B-6D52-9C2C-8E1D1AFCF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365125"/>
            <a:ext cx="3820161" cy="2642236"/>
          </a:xfrm>
          <a:prstGeom prst="rect">
            <a:avLst/>
          </a:prstGeom>
        </p:spPr>
      </p:pic>
      <p:pic>
        <p:nvPicPr>
          <p:cNvPr id="10" name="Picture 9" descr="A picture containing bar chart&#10;&#10;Description automatically generated">
            <a:extLst>
              <a:ext uri="{FF2B5EF4-FFF2-40B4-BE49-F238E27FC236}">
                <a16:creationId xmlns:a16="http://schemas.microsoft.com/office/drawing/2014/main" id="{F7923F17-12A7-C5B2-318A-B1BB6EE8B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960" y="3945422"/>
            <a:ext cx="3418840" cy="2366478"/>
          </a:xfrm>
          <a:prstGeom prst="rect">
            <a:avLst/>
          </a:prstGeom>
        </p:spPr>
      </p:pic>
    </p:spTree>
    <p:extLst>
      <p:ext uri="{BB962C8B-B14F-4D97-AF65-F5344CB8AC3E}">
        <p14:creationId xmlns:p14="http://schemas.microsoft.com/office/powerpoint/2010/main" val="178254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5EE1-DF05-CA0D-0455-5D8522D975C1}"/>
              </a:ext>
            </a:extLst>
          </p:cNvPr>
          <p:cNvSpPr>
            <a:spLocks noGrp="1"/>
          </p:cNvSpPr>
          <p:nvPr>
            <p:ph type="title"/>
          </p:nvPr>
        </p:nvSpPr>
        <p:spPr>
          <a:xfrm>
            <a:off x="428626" y="457200"/>
            <a:ext cx="3686174" cy="868680"/>
          </a:xfrm>
        </p:spPr>
        <p:txBody>
          <a:bodyPr/>
          <a:lstStyle/>
          <a:p>
            <a:r>
              <a:rPr lang="en-US" sz="4400" dirty="0">
                <a:solidFill>
                  <a:schemeClr val="accent1"/>
                </a:solidFill>
                <a:latin typeface="Aharoni" panose="02010803020104030203" pitchFamily="2" charset="-79"/>
                <a:cs typeface="Aharoni" panose="02010803020104030203" pitchFamily="2" charset="-79"/>
              </a:rPr>
              <a:t>5</a:t>
            </a:r>
            <a:r>
              <a:rPr lang="en-US" dirty="0">
                <a:solidFill>
                  <a:schemeClr val="accent1"/>
                </a:solidFill>
                <a:latin typeface="Aharoni" panose="02010803020104030203" pitchFamily="2" charset="-79"/>
                <a:cs typeface="Aharoni" panose="02010803020104030203" pitchFamily="2" charset="-79"/>
              </a:rPr>
              <a:t> A’s of access</a:t>
            </a:r>
            <a:endParaRPr lang="en-GB" dirty="0">
              <a:solidFill>
                <a:schemeClr val="accent1"/>
              </a:solidFill>
              <a:latin typeface="Aharoni" panose="02010803020104030203" pitchFamily="2" charset="-79"/>
              <a:cs typeface="Aharoni" panose="02010803020104030203" pitchFamily="2" charset="-79"/>
            </a:endParaRPr>
          </a:p>
        </p:txBody>
      </p:sp>
      <p:pic>
        <p:nvPicPr>
          <p:cNvPr id="6" name="Content Placeholder 7" descr="Diagram&#10;&#10;Description automatically generated">
            <a:extLst>
              <a:ext uri="{FF2B5EF4-FFF2-40B4-BE49-F238E27FC236}">
                <a16:creationId xmlns:a16="http://schemas.microsoft.com/office/drawing/2014/main" id="{D89885C2-9B05-DA13-0A00-DF4B83C57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111027" y="236916"/>
            <a:ext cx="7757885" cy="6119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6EA687F-7EF4-043A-EAB3-1FFA8A9AACC1}"/>
              </a:ext>
            </a:extLst>
          </p:cNvPr>
          <p:cNvSpPr>
            <a:spLocks noGrp="1"/>
          </p:cNvSpPr>
          <p:nvPr>
            <p:ph type="body" sz="half" idx="2"/>
          </p:nvPr>
        </p:nvSpPr>
        <p:spPr>
          <a:xfrm>
            <a:off x="448246" y="1371600"/>
            <a:ext cx="3485008" cy="5340732"/>
          </a:xfrm>
        </p:spPr>
        <p:txBody>
          <a:bodyPr>
            <a:normAutofit/>
          </a:bodyPr>
          <a:lstStyle/>
          <a:p>
            <a:r>
              <a:rPr lang="en-GB" sz="2400" dirty="0">
                <a:effectLst/>
                <a:latin typeface="Times New Roman" panose="02020603050405020304" pitchFamily="18" charset="0"/>
                <a:ea typeface="Calibri" panose="020F0502020204030204" pitchFamily="34" charset="0"/>
              </a:rPr>
              <a:t>Access is the ability of the client to seek and obtain safe and high-quality diagnostic imaging services. Diagnostic imaging services should be organised and delivered according to the preferences, needs and values of the individual patient. </a:t>
            </a:r>
          </a:p>
          <a:p>
            <a:endParaRPr lang="en-GB" sz="2400"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                       Levesque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framework</a:t>
            </a:r>
            <a:endParaRPr lang="en-GB" sz="1800" dirty="0">
              <a:effectLst/>
              <a:latin typeface="Times New Roman" panose="02020603050405020304" pitchFamily="18" charset="0"/>
              <a:ea typeface="Calibri" panose="020F0502020204030204" pitchFamily="34" charset="0"/>
            </a:endParaRPr>
          </a:p>
          <a:p>
            <a:endParaRPr lang="en-GB" dirty="0"/>
          </a:p>
        </p:txBody>
      </p:sp>
      <p:sp>
        <p:nvSpPr>
          <p:cNvPr id="5" name="Slide Number Placeholder 4">
            <a:extLst>
              <a:ext uri="{FF2B5EF4-FFF2-40B4-BE49-F238E27FC236}">
                <a16:creationId xmlns:a16="http://schemas.microsoft.com/office/drawing/2014/main" id="{122F0E31-D131-105E-F4F8-2A769EEEB5C4}"/>
              </a:ext>
            </a:extLst>
          </p:cNvPr>
          <p:cNvSpPr>
            <a:spLocks noGrp="1"/>
          </p:cNvSpPr>
          <p:nvPr>
            <p:ph type="sldNum" sz="quarter" idx="12"/>
          </p:nvPr>
        </p:nvSpPr>
        <p:spPr/>
        <p:txBody>
          <a:bodyPr/>
          <a:lstStyle/>
          <a:p>
            <a:fld id="{101476C6-4801-4CFD-8CD6-69F69910ABA1}" type="slidenum">
              <a:rPr lang="en-GB" sz="1800" smtClean="0"/>
              <a:t>7</a:t>
            </a:fld>
            <a:endParaRPr lang="en-GB" sz="1800" dirty="0"/>
          </a:p>
        </p:txBody>
      </p:sp>
      <p:sp>
        <p:nvSpPr>
          <p:cNvPr id="7" name="Rectangle 6">
            <a:extLst>
              <a:ext uri="{FF2B5EF4-FFF2-40B4-BE49-F238E27FC236}">
                <a16:creationId xmlns:a16="http://schemas.microsoft.com/office/drawing/2014/main" id="{EB30EFD4-FD9E-5663-1BD1-726C03CE88FD}"/>
              </a:ext>
            </a:extLst>
          </p:cNvPr>
          <p:cNvSpPr/>
          <p:nvPr/>
        </p:nvSpPr>
        <p:spPr>
          <a:xfrm>
            <a:off x="559308" y="1248156"/>
            <a:ext cx="3262884"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04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A774-1190-965A-2F85-6714256C8AEA}"/>
              </a:ext>
            </a:extLst>
          </p:cNvPr>
          <p:cNvSpPr>
            <a:spLocks noGrp="1"/>
          </p:cNvSpPr>
          <p:nvPr>
            <p:ph type="title"/>
          </p:nvPr>
        </p:nvSpPr>
        <p:spPr/>
        <p:txBody>
          <a:bodyPr/>
          <a:lstStyle/>
          <a:p>
            <a:r>
              <a:rPr lang="en-US" dirty="0">
                <a:solidFill>
                  <a:schemeClr val="accent1"/>
                </a:solidFill>
                <a:latin typeface="Aharoni" panose="02010803020104030203" pitchFamily="2" charset="-79"/>
                <a:cs typeface="Aharoni" panose="02010803020104030203" pitchFamily="2" charset="-79"/>
              </a:rPr>
              <a:t>Access barriers </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DAA806CA-EF3A-BE29-D8FE-F1291A7F44A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Based on the </a:t>
            </a:r>
            <a:r>
              <a:rPr lang="en-US" sz="2800" dirty="0">
                <a:effectLst/>
                <a:latin typeface="Times New Roman" panose="02020603050405020304" pitchFamily="18" charset="0"/>
                <a:ea typeface="Calibri" panose="020F0502020204030204" pitchFamily="34" charset="0"/>
              </a:rPr>
              <a:t>Levesque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framework, access barriers include:</a:t>
            </a:r>
          </a:p>
          <a:p>
            <a:r>
              <a:rPr lang="en-US" dirty="0">
                <a:latin typeface="Times New Roman" panose="02020603050405020304" pitchFamily="18" charset="0"/>
                <a:cs typeface="Times New Roman" panose="02020603050405020304" pitchFamily="18" charset="0"/>
              </a:rPr>
              <a:t>Availability and accommodation problems</a:t>
            </a:r>
          </a:p>
          <a:p>
            <a:r>
              <a:rPr lang="en-US" dirty="0">
                <a:latin typeface="Times New Roman" panose="02020603050405020304" pitchFamily="18" charset="0"/>
                <a:cs typeface="Times New Roman" panose="02020603050405020304" pitchFamily="18" charset="0"/>
              </a:rPr>
              <a:t>Affordability problems</a:t>
            </a:r>
          </a:p>
          <a:p>
            <a:r>
              <a:rPr lang="en-US" dirty="0">
                <a:latin typeface="Times New Roman" panose="02020603050405020304" pitchFamily="18" charset="0"/>
                <a:cs typeface="Times New Roman" panose="02020603050405020304" pitchFamily="18" charset="0"/>
              </a:rPr>
              <a:t>Acceptability problems</a:t>
            </a:r>
          </a:p>
          <a:p>
            <a:r>
              <a:rPr lang="en-US" dirty="0">
                <a:latin typeface="Times New Roman" panose="02020603050405020304" pitchFamily="18" charset="0"/>
                <a:cs typeface="Times New Roman" panose="02020603050405020304" pitchFamily="18" charset="0"/>
              </a:rPr>
              <a:t>Approachability problems</a:t>
            </a:r>
          </a:p>
          <a:p>
            <a:r>
              <a:rPr lang="en-US" dirty="0">
                <a:latin typeface="Times New Roman" panose="02020603050405020304" pitchFamily="18" charset="0"/>
                <a:cs typeface="Times New Roman" panose="02020603050405020304" pitchFamily="18" charset="0"/>
              </a:rPr>
              <a:t>Appropriateness problems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EF3D1658-7FCE-62AF-0E40-AE8CB141201E}"/>
              </a:ext>
            </a:extLst>
          </p:cNvPr>
          <p:cNvSpPr>
            <a:spLocks noGrp="1"/>
          </p:cNvSpPr>
          <p:nvPr>
            <p:ph type="sldNum" sz="quarter" idx="12"/>
          </p:nvPr>
        </p:nvSpPr>
        <p:spPr/>
        <p:txBody>
          <a:bodyPr/>
          <a:lstStyle/>
          <a:p>
            <a:fld id="{101476C6-4801-4CFD-8CD6-69F69910ABA1}" type="slidenum">
              <a:rPr lang="en-GB" sz="2000" smtClean="0"/>
              <a:t>8</a:t>
            </a:fld>
            <a:endParaRPr lang="en-GB" sz="2000" dirty="0"/>
          </a:p>
        </p:txBody>
      </p:sp>
      <p:sp>
        <p:nvSpPr>
          <p:cNvPr id="5" name="Rectangle 4">
            <a:extLst>
              <a:ext uri="{FF2B5EF4-FFF2-40B4-BE49-F238E27FC236}">
                <a16:creationId xmlns:a16="http://schemas.microsoft.com/office/drawing/2014/main" id="{629BDE9B-9B7C-9C09-CDA7-E1024DE59D65}"/>
              </a:ext>
            </a:extLst>
          </p:cNvPr>
          <p:cNvSpPr/>
          <p:nvPr/>
        </p:nvSpPr>
        <p:spPr>
          <a:xfrm>
            <a:off x="710184" y="1369354"/>
            <a:ext cx="5385816"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erson standing on a roof&#10;&#10;Description automatically generated with low confidence">
            <a:extLst>
              <a:ext uri="{FF2B5EF4-FFF2-40B4-BE49-F238E27FC236}">
                <a16:creationId xmlns:a16="http://schemas.microsoft.com/office/drawing/2014/main" id="{96089C06-6169-9409-B3D2-030439B2B918}"/>
              </a:ext>
            </a:extLst>
          </p:cNvPr>
          <p:cNvPicPr>
            <a:picLocks noChangeAspect="1"/>
          </p:cNvPicPr>
          <p:nvPr/>
        </p:nvPicPr>
        <p:blipFill rotWithShape="1">
          <a:blip r:embed="rId2">
            <a:extLst>
              <a:ext uri="{28A0092B-C50C-407E-A947-70E740481C1C}">
                <a14:useLocalDpi xmlns:a14="http://schemas.microsoft.com/office/drawing/2010/main" val="0"/>
              </a:ext>
            </a:extLst>
          </a:blip>
          <a:srcRect r="-22444" b="14263"/>
          <a:stretch/>
        </p:blipFill>
        <p:spPr>
          <a:xfrm>
            <a:off x="7034059" y="2922078"/>
            <a:ext cx="5810213" cy="2802065"/>
          </a:xfrm>
          <a:prstGeom prst="rect">
            <a:avLst/>
          </a:prstGeom>
        </p:spPr>
      </p:pic>
    </p:spTree>
    <p:extLst>
      <p:ext uri="{BB962C8B-B14F-4D97-AF65-F5344CB8AC3E}">
        <p14:creationId xmlns:p14="http://schemas.microsoft.com/office/powerpoint/2010/main" val="114646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01FE-FBA8-C4E0-0CD8-FDFD66561F57}"/>
              </a:ext>
            </a:extLst>
          </p:cNvPr>
          <p:cNvSpPr>
            <a:spLocks noGrp="1"/>
          </p:cNvSpPr>
          <p:nvPr>
            <p:ph type="title"/>
          </p:nvPr>
        </p:nvSpPr>
        <p:spPr>
          <a:xfrm>
            <a:off x="838200" y="365125"/>
            <a:ext cx="10515600" cy="1292225"/>
          </a:xfrm>
        </p:spPr>
        <p:txBody>
          <a:bodyPr>
            <a:normAutofit fontScale="90000"/>
          </a:bodyPr>
          <a:lstStyle/>
          <a:p>
            <a:br>
              <a:rPr lang="en-GB" sz="4400"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br>
            <a:r>
              <a:rPr lang="en-GB" sz="4400"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t>Strategies </a:t>
            </a:r>
            <a:r>
              <a:rPr lang="en-GB" dirty="0">
                <a:solidFill>
                  <a:schemeClr val="accent1"/>
                </a:solidFill>
                <a:latin typeface="Aharoni" panose="02010803020104030203" pitchFamily="2" charset="-79"/>
                <a:ea typeface="Calibri" panose="020F0502020204030204" pitchFamily="34" charset="0"/>
                <a:cs typeface="Aharoni" panose="02010803020104030203" pitchFamily="2" charset="-79"/>
              </a:rPr>
              <a:t>to improve </a:t>
            </a:r>
            <a:r>
              <a:rPr lang="en-GB" sz="4400" dirty="0">
                <a:solidFill>
                  <a:schemeClr val="accent1"/>
                </a:solidFill>
                <a:effectLst/>
                <a:latin typeface="Aharoni" panose="02010803020104030203" pitchFamily="2" charset="-79"/>
                <a:ea typeface="Calibri" panose="020F0502020204030204" pitchFamily="34" charset="0"/>
                <a:cs typeface="Aharoni" panose="02010803020104030203" pitchFamily="2" charset="-79"/>
              </a:rPr>
              <a:t>access</a:t>
            </a:r>
            <a:endParaRPr lang="en-GB" dirty="0">
              <a:solidFill>
                <a:schemeClr val="accent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61C1A8F-141A-124E-25DB-648766C8A65D}"/>
              </a:ext>
            </a:extLst>
          </p:cNvPr>
          <p:cNvSpPr>
            <a:spLocks noGrp="1"/>
          </p:cNvSpPr>
          <p:nvPr>
            <p:ph idx="1"/>
          </p:nvPr>
        </p:nvSpPr>
        <p:spPr>
          <a:xfrm>
            <a:off x="2999232" y="1773935"/>
            <a:ext cx="8732520" cy="4403027"/>
          </a:xfrm>
        </p:spPr>
        <p:txBody>
          <a:bodyPr/>
          <a:lstStyle/>
          <a:p>
            <a:pPr marL="0" indent="0" algn="just">
              <a:buNone/>
            </a:pPr>
            <a:r>
              <a:rPr lang="en-AU" sz="2800" dirty="0">
                <a:effectLst/>
                <a:latin typeface="Times New Roman" panose="02020603050405020304" pitchFamily="18" charset="0"/>
                <a:ea typeface="Calibri" panose="020F0502020204030204" pitchFamily="34" charset="0"/>
                <a:cs typeface="Times New Roman" panose="02020603050405020304" pitchFamily="18" charset="0"/>
              </a:rPr>
              <a:t>Strengthening partnerships to increase access to diagnostic imaging services</a:t>
            </a:r>
          </a:p>
          <a:p>
            <a:pPr algn="just"/>
            <a:r>
              <a:rPr lang="en-AU" dirty="0">
                <a:latin typeface="Times New Roman" panose="02020603050405020304" pitchFamily="18" charset="0"/>
                <a:ea typeface="Calibri" panose="020F0502020204030204" pitchFamily="34" charset="0"/>
                <a:cs typeface="Times New Roman" panose="02020603050405020304" pitchFamily="18" charset="0"/>
              </a:rPr>
              <a:t>Partnership with private and charitable sectors</a:t>
            </a:r>
          </a:p>
          <a:p>
            <a:pPr algn="just"/>
            <a:r>
              <a:rPr lang="en-AU" sz="2800" dirty="0">
                <a:effectLst/>
                <a:latin typeface="Times New Roman" panose="02020603050405020304" pitchFamily="18" charset="0"/>
                <a:ea typeface="Calibri" panose="020F0502020204030204" pitchFamily="34" charset="0"/>
                <a:cs typeface="Times New Roman" panose="02020603050405020304" pitchFamily="18" charset="0"/>
              </a:rPr>
              <a:t>Proper pla</a:t>
            </a:r>
            <a:r>
              <a:rPr lang="en-AU" dirty="0">
                <a:latin typeface="Times New Roman" panose="02020603050405020304" pitchFamily="18" charset="0"/>
                <a:ea typeface="Calibri" panose="020F0502020204030204" pitchFamily="34" charset="0"/>
                <a:cs typeface="Times New Roman" panose="02020603050405020304" pitchFamily="18" charset="0"/>
              </a:rPr>
              <a:t>nning for equipment distribution</a:t>
            </a:r>
          </a:p>
          <a:p>
            <a:pPr algn="just"/>
            <a:r>
              <a:rPr lang="en-AU" sz="2800" dirty="0">
                <a:effectLst/>
                <a:latin typeface="Times New Roman" panose="02020603050405020304" pitchFamily="18" charset="0"/>
                <a:ea typeface="Calibri" panose="020F0502020204030204" pitchFamily="34" charset="0"/>
                <a:cs typeface="Times New Roman" panose="02020603050405020304" pitchFamily="18" charset="0"/>
              </a:rPr>
              <a:t>Approachable and affordable services</a:t>
            </a:r>
          </a:p>
        </p:txBody>
      </p:sp>
      <p:sp>
        <p:nvSpPr>
          <p:cNvPr id="6" name="Slide Number Placeholder 5">
            <a:extLst>
              <a:ext uri="{FF2B5EF4-FFF2-40B4-BE49-F238E27FC236}">
                <a16:creationId xmlns:a16="http://schemas.microsoft.com/office/drawing/2014/main" id="{3B2D77FF-A829-C343-B4DF-C04E54FCD0B0}"/>
              </a:ext>
            </a:extLst>
          </p:cNvPr>
          <p:cNvSpPr>
            <a:spLocks noGrp="1"/>
          </p:cNvSpPr>
          <p:nvPr>
            <p:ph type="sldNum" sz="quarter" idx="12"/>
          </p:nvPr>
        </p:nvSpPr>
        <p:spPr/>
        <p:txBody>
          <a:bodyPr/>
          <a:lstStyle/>
          <a:p>
            <a:fld id="{101476C6-4801-4CFD-8CD6-69F69910ABA1}" type="slidenum">
              <a:rPr lang="en-GB" sz="2000" smtClean="0"/>
              <a:t>9</a:t>
            </a:fld>
            <a:endParaRPr lang="en-GB" dirty="0"/>
          </a:p>
        </p:txBody>
      </p:sp>
      <p:sp>
        <p:nvSpPr>
          <p:cNvPr id="4" name="Rectangle 3">
            <a:extLst>
              <a:ext uri="{FF2B5EF4-FFF2-40B4-BE49-F238E27FC236}">
                <a16:creationId xmlns:a16="http://schemas.microsoft.com/office/drawing/2014/main" id="{118D4F06-7C24-E792-FE3A-497462338A51}"/>
              </a:ext>
            </a:extLst>
          </p:cNvPr>
          <p:cNvSpPr/>
          <p:nvPr/>
        </p:nvSpPr>
        <p:spPr>
          <a:xfrm>
            <a:off x="838200" y="1611632"/>
            <a:ext cx="7363968"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 whiteboard&#10;&#10;Description automatically generated">
            <a:extLst>
              <a:ext uri="{FF2B5EF4-FFF2-40B4-BE49-F238E27FC236}">
                <a16:creationId xmlns:a16="http://schemas.microsoft.com/office/drawing/2014/main" id="{E22F51F8-72C4-3E35-10A1-E175201C7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 y="3215830"/>
            <a:ext cx="2076450" cy="2200275"/>
          </a:xfrm>
          <a:prstGeom prst="rect">
            <a:avLst/>
          </a:prstGeom>
        </p:spPr>
      </p:pic>
    </p:spTree>
    <p:extLst>
      <p:ext uri="{BB962C8B-B14F-4D97-AF65-F5344CB8AC3E}">
        <p14:creationId xmlns:p14="http://schemas.microsoft.com/office/powerpoint/2010/main" val="716501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5497</TotalTime>
  <Words>1324</Words>
  <Application>Microsoft Office PowerPoint</Application>
  <PresentationFormat>Widescreen</PresentationFormat>
  <Paragraphs>152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Arial</vt:lpstr>
      <vt:lpstr>Calibri</vt:lpstr>
      <vt:lpstr>Calibri Light</vt:lpstr>
      <vt:lpstr>Times New Roman</vt:lpstr>
      <vt:lpstr>Wingdings</vt:lpstr>
      <vt:lpstr>Office Theme</vt:lpstr>
      <vt:lpstr>Achieving person-centred diagnostic imaging services in low-and middle-income countries: barriers and strategies </vt:lpstr>
      <vt:lpstr>Content </vt:lpstr>
      <vt:lpstr>Introduction                       </vt:lpstr>
      <vt:lpstr>Person-centered diagnostic imaging care </vt:lpstr>
      <vt:lpstr>Useful lessons for person centered care  </vt:lpstr>
      <vt:lpstr>PowerPoint Presentation</vt:lpstr>
      <vt:lpstr>5 A’s of access</vt:lpstr>
      <vt:lpstr>Access barriers </vt:lpstr>
      <vt:lpstr> Strategies to improve access</vt:lpstr>
      <vt:lpstr>Responsiveness</vt:lpstr>
      <vt:lpstr>Barriers to responsiveness</vt:lpstr>
      <vt:lpstr> Strategies to improve responsiveness  </vt:lpstr>
      <vt:lpstr>Patient information and education</vt:lpstr>
      <vt:lpstr>PowerPoint Presentation</vt:lpstr>
      <vt:lpstr>Window of opportunities for patient education</vt:lpstr>
      <vt:lpstr>Strategies for patient information and education</vt:lpstr>
      <vt:lpstr>PREPARED </vt:lpstr>
      <vt:lpstr>Diagnostic imaging workforce</vt:lpstr>
      <vt:lpstr>Barriers to diagnostic imaging workforce</vt:lpstr>
      <vt:lpstr>Barriers to diagnostic imaging workforce</vt:lpstr>
      <vt:lpstr>Strategies for workforce</vt:lpstr>
      <vt:lpstr>Conclusion </vt:lpstr>
      <vt:lpstr>References </vt:lpstr>
      <vt:lpstr>References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person-centred diagnostic imaging services in low- and middle-income countries: barriers and strategies</dc:title>
  <dc:creator>Alberta Adjei</dc:creator>
  <cp:lastModifiedBy>Alberta Adjei</cp:lastModifiedBy>
  <cp:revision>55</cp:revision>
  <dcterms:created xsi:type="dcterms:W3CDTF">2023-03-14T19:08:58Z</dcterms:created>
  <dcterms:modified xsi:type="dcterms:W3CDTF">2023-03-24T19:34:14Z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2023-03-14T19:09:42Z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faccfc8d-3cbb-480a-b047-290a2ae9f2e0</vt:lpwstr>
  </property>
  <property fmtid="{D5CDD505-2E9C-101B-9397-08002B2CF9AE}" pid="7" name="MSIP_Label_defa4170-0d19-0005-0004-bc88714345d2_ActionId">
    <vt:lpwstr>c3c06ed4-52f2-44fa-90de-30d208872e16</vt:lpwstr>
  </property>
  <property fmtid="{D5CDD505-2E9C-101B-9397-08002B2CF9AE}" pid="8" name="MSIP_Label_defa4170-0d19-0005-0004-bc88714345d2_ContentBits">
    <vt:lpwstr>0</vt:lpwstr>
  </property>
</Properties>
</file>